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68700C4C-7F35-451B-88A4-0AC2F9B70CBA}" type="datetimeFigureOut">
              <a:rPr lang="ru-RU" smtClean="0"/>
              <a:pPr/>
              <a:t>05.10.2022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CB334E0C-5486-4248-892B-D466AB74621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B334E0C-5486-4248-892B-D466AB74621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B334E0C-5486-4248-892B-D466AB74621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B334E0C-5486-4248-892B-D466AB74621F}"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B334E0C-5486-4248-892B-D466AB74621F}"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B334E0C-5486-4248-892B-D466AB74621F}"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B334E0C-5486-4248-892B-D466AB74621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B334E0C-5486-4248-892B-D466AB74621F}"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68700C4C-7F35-451B-88A4-0AC2F9B70CBA}" type="datetimeFigureOut">
              <a:rPr lang="ru-RU" smtClean="0"/>
              <a:pPr/>
              <a:t>05.10.2022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B334E0C-5486-4248-892B-D466AB74621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68700C4C-7F35-451B-88A4-0AC2F9B70CBA}" type="datetimeFigureOut">
              <a:rPr lang="ru-RU" smtClean="0"/>
              <a:pPr/>
              <a:t>05.10.2022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B334E0C-5486-4248-892B-D466AB74621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68700C4C-7F35-451B-88A4-0AC2F9B70CBA}" type="datetimeFigureOut">
              <a:rPr lang="ru-RU" smtClean="0"/>
              <a:pPr/>
              <a:t>05.10.2022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CB334E0C-5486-4248-892B-D466AB74621F}"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8700C4C-7F35-451B-88A4-0AC2F9B70CBA}" type="datetimeFigureOut">
              <a:rPr lang="ru-RU" smtClean="0"/>
              <a:pPr/>
              <a:t>05.10.2022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B334E0C-5486-4248-892B-D466AB74621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l"/>
            <a:r>
              <a:rPr lang="ru-RU" dirty="0" smtClean="0"/>
              <a:t>Нормативное регулирование ведения кассовых операций</a:t>
            </a:r>
            <a:endParaRPr lang="ru-RU" dirty="0"/>
          </a:p>
        </p:txBody>
      </p:sp>
      <p:sp>
        <p:nvSpPr>
          <p:cNvPr id="3" name="Подзаголовок 2"/>
          <p:cNvSpPr>
            <a:spLocks noGrp="1"/>
          </p:cNvSpPr>
          <p:nvPr>
            <p:ph type="subTitle" idx="1"/>
          </p:nvPr>
        </p:nvSpPr>
        <p:spPr/>
        <p:txBody>
          <a:bodyPr/>
          <a:lstStyle/>
          <a:p>
            <a:r>
              <a:rPr lang="ru-RU" dirty="0" smtClean="0"/>
              <a:t>Выполнила: Репина </a:t>
            </a:r>
            <a:r>
              <a:rPr lang="ru-RU" dirty="0"/>
              <a:t>Т</a:t>
            </a:r>
            <a:r>
              <a:rPr lang="ru-RU" dirty="0" smtClean="0"/>
              <a:t>атьяна Николаевна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a:bodyPr>
          <a:lstStyle/>
          <a:p>
            <a:r>
              <a:rPr lang="ru-RU" dirty="0">
                <a:latin typeface="Times New Roman" pitchFamily="18" charset="0"/>
                <a:cs typeface="Times New Roman" pitchFamily="18" charset="0"/>
              </a:rPr>
              <a:t>Внесение в Единый государственный реестр юридических лиц сведений о создании, реорганизации и ликвидации кредитных организаций, а также иных предусмотренных федеральными законами сведений осуществляется уполномоченным регистрирующим органом на основании решения Банка России о соответствующей государственной регистрации.</a:t>
            </a:r>
          </a:p>
          <a:p>
            <a:r>
              <a:rPr lang="ru-RU" dirty="0">
                <a:latin typeface="Times New Roman" pitchFamily="18" charset="0"/>
                <a:cs typeface="Times New Roman" pitchFamily="18" charset="0"/>
              </a:rPr>
              <a:t>Банк России в целях осуществления им контрольных и надзорных функций ведет Книгу государственной регистрации кредитных организаций в порядке, установленном федеральными законами и принимаемыми в соответствии с ними нормативными актами Банка России.</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r>
              <a:rPr lang="ru-RU" dirty="0">
                <a:latin typeface="Times New Roman" pitchFamily="18" charset="0"/>
                <a:cs typeface="Times New Roman" pitchFamily="18" charset="0"/>
              </a:rPr>
              <a:t>Кредитная организация может открывать свои обособленные подразделения - представительства и филиалы. Филиалом кредитной организации является ее обособленное подразделение, расположенное вне места нахождения кредитной организации и осуществляющее от ее имени все или часть банковских операций, предусмотренных лицензией Банка России, выданной кредитной организации. Представительством кредитной организации является ее обособленное подразделение, расположенное вне места нахождения кредитной организации, представляющее ее интересы и осуществляющее их защиту. Представительство кредитной организации не имеет права осуществлять банковские операции.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571480"/>
            <a:ext cx="8715436" cy="5435811"/>
          </a:xfrm>
        </p:spPr>
        <p:txBody>
          <a:bodyPr>
            <a:normAutofit/>
          </a:bodyPr>
          <a:lstStyle/>
          <a:p>
            <a:r>
              <a:rPr lang="ru-RU" dirty="0">
                <a:latin typeface="Times New Roman" pitchFamily="18" charset="0"/>
                <a:cs typeface="Times New Roman" pitchFamily="18" charset="0"/>
              </a:rPr>
              <a:t>В соответствии со ст. 35 Закона "О банках и банковской деятельности" кредитная организация, имеющая генеральную лицензию может с разрешения Банка России создавать на территории иностранного государства филиалы и после уведомления Банка России - представительства. Кредитная организация, имеющая генеральную лицензию может с разрешения и в соответствии с требованиями Банка России иметь на территории иностранного государства дочерние организации.</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600200"/>
            <a:ext cx="8715436" cy="4900634"/>
          </a:xfrm>
        </p:spPr>
        <p:txBody>
          <a:bodyPr>
            <a:normAutofit fontScale="85000" lnSpcReduction="20000"/>
          </a:bodyPr>
          <a:lstStyle/>
          <a:p>
            <a:r>
              <a:rPr lang="ru-RU" dirty="0">
                <a:latin typeface="Times New Roman" pitchFamily="18" charset="0"/>
                <a:cs typeface="Times New Roman" pitchFamily="18" charset="0"/>
              </a:rPr>
              <a:t>В соответствии со ст. 1 ФЗ "О банках и банковской деятельности" все кредитные организации подразделяются на банки и небанковские кредитные организации.</a:t>
            </a:r>
          </a:p>
          <a:p>
            <a:r>
              <a:rPr lang="ru-RU" dirty="0">
                <a:latin typeface="Times New Roman" pitchFamily="18" charset="0"/>
                <a:cs typeface="Times New Roman" pitchFamily="18" charset="0"/>
              </a:rPr>
              <a:t>Банк - кредитная организация, которая имеет исключительное право осуществлять в совокупности следующие банковские операции: привлечение во вклады денежных средств физических и юридических лиц, размещение указанных средств от своего имени и за свой счет на условиях возвратности, платности, срочности, открытие и ведение банковских счетов физических и юридических лиц.</a:t>
            </a:r>
          </a:p>
          <a:p>
            <a:r>
              <a:rPr lang="ru-RU" dirty="0">
                <a:latin typeface="Times New Roman" pitchFamily="18" charset="0"/>
                <a:cs typeface="Times New Roman" pitchFamily="18" charset="0"/>
              </a:rPr>
              <a:t>Небанковская кредитная организация - кредитная организация, имеющая право осуществлять отдельные банковские операции, предусмотренные ФЗ "О банках и банковской деятельности". Допустимые сочетания банковских операций для небанковских кредитных организаций устанавливаются Банком России.</a:t>
            </a:r>
          </a:p>
          <a:p>
            <a:endParaRPr lang="ru-RU" dirty="0"/>
          </a:p>
        </p:txBody>
      </p:sp>
      <p:sp>
        <p:nvSpPr>
          <p:cNvPr id="2" name="Заголовок 1"/>
          <p:cNvSpPr>
            <a:spLocks noGrp="1"/>
          </p:cNvSpPr>
          <p:nvPr>
            <p:ph type="title"/>
          </p:nvPr>
        </p:nvSpPr>
        <p:spPr/>
        <p:txBody>
          <a:bodyPr>
            <a:normAutofit fontScale="90000"/>
          </a:bodyPr>
          <a:lstStyle/>
          <a:p>
            <a:r>
              <a:rPr lang="ru-RU" dirty="0"/>
              <a:t>Операции, совершаемые кредитными организациями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357982"/>
          </a:xfrm>
        </p:spPr>
        <p:txBody>
          <a:bodyPr>
            <a:normAutofit fontScale="85000" lnSpcReduction="20000"/>
          </a:bodyPr>
          <a:lstStyle/>
          <a:p>
            <a:r>
              <a:rPr lang="ru-RU" dirty="0">
                <a:latin typeface="Times New Roman" pitchFamily="18" charset="0"/>
                <a:cs typeface="Times New Roman" pitchFamily="18" charset="0"/>
              </a:rPr>
              <a:t>В соответствии со ст. 5 ФЗ "О банках и банковской деятельности" к банковским операциям относятся:</a:t>
            </a:r>
          </a:p>
          <a:p>
            <a:r>
              <a:rPr lang="ru-RU" dirty="0">
                <a:latin typeface="Times New Roman" pitchFamily="18" charset="0"/>
                <a:cs typeface="Times New Roman" pitchFamily="18" charset="0"/>
              </a:rPr>
              <a:t>) привлечение денежных средств физических и юридических лиц во вклады (до востребования и на определенный срок);</a:t>
            </a:r>
          </a:p>
          <a:p>
            <a:r>
              <a:rPr lang="ru-RU" dirty="0">
                <a:latin typeface="Times New Roman" pitchFamily="18" charset="0"/>
                <a:cs typeface="Times New Roman" pitchFamily="18" charset="0"/>
              </a:rPr>
              <a:t>) размещение указанных средств от своего имени и за свой счет;</a:t>
            </a:r>
          </a:p>
          <a:p>
            <a:r>
              <a:rPr lang="ru-RU" dirty="0">
                <a:latin typeface="Times New Roman" pitchFamily="18" charset="0"/>
                <a:cs typeface="Times New Roman" pitchFamily="18" charset="0"/>
              </a:rPr>
              <a:t>) открытие и ведение банковских счетов физических и юридических лиц;</a:t>
            </a:r>
          </a:p>
          <a:p>
            <a:r>
              <a:rPr lang="ru-RU" dirty="0">
                <a:latin typeface="Times New Roman" pitchFamily="18" charset="0"/>
                <a:cs typeface="Times New Roman" pitchFamily="18" charset="0"/>
              </a:rPr>
              <a:t>) осуществление расчетов по поручению физических и юридических лиц, в том числе банков-корреспондентов, по их банковским счетам;</a:t>
            </a:r>
          </a:p>
          <a:p>
            <a:r>
              <a:rPr lang="ru-RU" dirty="0">
                <a:latin typeface="Times New Roman" pitchFamily="18" charset="0"/>
                <a:cs typeface="Times New Roman" pitchFamily="18" charset="0"/>
              </a:rPr>
              <a:t>) инкассация денежных средств, векселей, платежных и расчетных документов и кассовое обслуживание физических и юридических лиц;</a:t>
            </a:r>
          </a:p>
          <a:p>
            <a:r>
              <a:rPr lang="ru-RU" dirty="0">
                <a:latin typeface="Times New Roman" pitchFamily="18" charset="0"/>
                <a:cs typeface="Times New Roman" pitchFamily="18" charset="0"/>
              </a:rPr>
              <a:t>) купля-продажа иностранной валюты в наличной и безналичной формах;</a:t>
            </a:r>
          </a:p>
          <a:p>
            <a:r>
              <a:rPr lang="ru-RU" dirty="0">
                <a:latin typeface="Times New Roman" pitchFamily="18" charset="0"/>
                <a:cs typeface="Times New Roman" pitchFamily="18" charset="0"/>
              </a:rPr>
              <a:t>) привлечение во вклады и размещение драгоценных металлов;</a:t>
            </a:r>
          </a:p>
          <a:p>
            <a:r>
              <a:rPr lang="ru-RU" dirty="0">
                <a:latin typeface="Times New Roman" pitchFamily="18" charset="0"/>
                <a:cs typeface="Times New Roman" pitchFamily="18" charset="0"/>
              </a:rPr>
              <a:t>) выдача банковских гарантий;</a:t>
            </a:r>
          </a:p>
          <a:p>
            <a:r>
              <a:rPr lang="ru-RU" dirty="0">
                <a:latin typeface="Times New Roman" pitchFamily="18" charset="0"/>
                <a:cs typeface="Times New Roman" pitchFamily="18" charset="0"/>
              </a:rPr>
              <a:t>) осуществление переводов денежных средств по поручению физических лиц без открытия банковских счетов (за исключением почтовых переводов).</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428604"/>
            <a:ext cx="8643998" cy="6072230"/>
          </a:xfrm>
        </p:spPr>
        <p:txBody>
          <a:bodyPr>
            <a:normAutofit fontScale="85000" lnSpcReduction="10000"/>
          </a:bodyPr>
          <a:lstStyle/>
          <a:p>
            <a:r>
              <a:rPr lang="ru-RU" dirty="0">
                <a:latin typeface="Times New Roman" pitchFamily="18" charset="0"/>
                <a:cs typeface="Times New Roman" pitchFamily="18" charset="0"/>
              </a:rPr>
              <a:t>Кредитная организация помимо перечисленных выше банковских операций вправе осуществлять следующие сделки:</a:t>
            </a:r>
          </a:p>
          <a:p>
            <a:r>
              <a:rPr lang="ru-RU" dirty="0">
                <a:latin typeface="Times New Roman" pitchFamily="18" charset="0"/>
                <a:cs typeface="Times New Roman" pitchFamily="18" charset="0"/>
              </a:rPr>
              <a:t>) выдачу поручительств за третьих лиц, предусматривающих исполнение обязательств в денежной форме;</a:t>
            </a:r>
          </a:p>
          <a:p>
            <a:r>
              <a:rPr lang="ru-RU" dirty="0">
                <a:latin typeface="Times New Roman" pitchFamily="18" charset="0"/>
                <a:cs typeface="Times New Roman" pitchFamily="18" charset="0"/>
              </a:rPr>
              <a:t>) приобретение права требования от третьих лиц исполнения обязательств в денежной форме;</a:t>
            </a:r>
          </a:p>
          <a:p>
            <a:r>
              <a:rPr lang="ru-RU" dirty="0">
                <a:latin typeface="Times New Roman" pitchFamily="18" charset="0"/>
                <a:cs typeface="Times New Roman" pitchFamily="18" charset="0"/>
              </a:rPr>
              <a:t>) доверительное управление денежными средствами и иным имуществом по договору с физическими и юридическими лицами;</a:t>
            </a:r>
          </a:p>
          <a:p>
            <a:r>
              <a:rPr lang="ru-RU" dirty="0">
                <a:latin typeface="Times New Roman" pitchFamily="18" charset="0"/>
                <a:cs typeface="Times New Roman" pitchFamily="18" charset="0"/>
              </a:rPr>
              <a:t>) осуществление операций с драгоценными металлами и драгоценными камнями в соответствии с законодательством РФ;</a:t>
            </a:r>
          </a:p>
          <a:p>
            <a:r>
              <a:rPr lang="ru-RU" dirty="0">
                <a:latin typeface="Times New Roman" pitchFamily="18" charset="0"/>
                <a:cs typeface="Times New Roman" pitchFamily="18" charset="0"/>
              </a:rPr>
              <a:t>) предоставление в аренду физическим и юридическим лицам специальных помещений или находящихся в них сейфов для хранения документов и ценностей;</a:t>
            </a:r>
          </a:p>
          <a:p>
            <a:r>
              <a:rPr lang="ru-RU" dirty="0">
                <a:latin typeface="Times New Roman" pitchFamily="18" charset="0"/>
                <a:cs typeface="Times New Roman" pitchFamily="18" charset="0"/>
              </a:rPr>
              <a:t>) лизинговые операции;</a:t>
            </a:r>
          </a:p>
          <a:p>
            <a:r>
              <a:rPr lang="ru-RU" dirty="0">
                <a:latin typeface="Times New Roman" pitchFamily="18" charset="0"/>
                <a:cs typeface="Times New Roman" pitchFamily="18" charset="0"/>
              </a:rPr>
              <a:t>) оказание консультационных и информационных услуг</a:t>
            </a:r>
            <a:r>
              <a:rPr lang="ru-RU" dirty="0"/>
              <a:t>.</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428604"/>
            <a:ext cx="8572560" cy="5578687"/>
          </a:xfrm>
        </p:spPr>
        <p:txBody>
          <a:bodyPr/>
          <a:lstStyle/>
          <a:p>
            <a:r>
              <a:rPr lang="ru-RU" sz="3600" dirty="0">
                <a:latin typeface="Times New Roman" pitchFamily="18" charset="0"/>
                <a:cs typeface="Times New Roman" pitchFamily="18" charset="0"/>
              </a:rPr>
              <a:t>Все банковские операции и другие сделки осуществляются в рублях, а при наличии соответствующей лицензии Банка России - и в иностранной валюте. Правила осуществления банковских операций, в том числе правила их материально-технического обеспечения, устанавливаются Банком России в соответствии с федеральными законами.</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214422"/>
            <a:ext cx="8786874" cy="5429288"/>
          </a:xfrm>
        </p:spPr>
        <p:txBody>
          <a:bodyPr>
            <a:normAutofit fontScale="77500" lnSpcReduction="20000"/>
          </a:bodyPr>
          <a:lstStyle/>
          <a:p>
            <a:r>
              <a:rPr lang="ru-RU" dirty="0">
                <a:latin typeface="Times New Roman" pitchFamily="18" charset="0"/>
                <a:cs typeface="Times New Roman" pitchFamily="18" charset="0"/>
              </a:rPr>
              <a:t>В настоящее время в целях организации на территории Российской Федерации наличного денежного обращения действует Положение Центрального Банка РФ от 24.04.2008. № 318-П "О порядке ведения кассовых операций и правилах хранения, перевозки и инкассации банкнот и монеты Банка России в кредитных организациях на территории Российской Федерации", принятое в соответствии с требованиями Федеральных законов "О Центральном банке Российской Федерации (Банке России), "О банках и банковской деятельности". Данное Положение зарегистрировано в Минюсте РФ 26.05.2008. Как отмечается в Преамбуле, оно определяет порядок ведения кассовых операций с валютой РФ в виде банкнот и монеты Банка России при осуществлении банковских операций и других сделок, порядок работы с вызывающими сомнение в платежеспособности денежными знаками Банка России, неплатежеспособными, не имеющими признаков подделки денежными знаками Банка России, денежными знаками Банка России, наличие признаков подделки которых не вызывает сомнения у кассового работника кредитной организации, а также устанавливает правила хранения, перевозки и инкассации наличных денег в кредитных организациях на территории РФ.</a:t>
            </a:r>
          </a:p>
          <a:p>
            <a:endParaRPr lang="ru-RU" dirty="0"/>
          </a:p>
        </p:txBody>
      </p:sp>
      <p:sp>
        <p:nvSpPr>
          <p:cNvPr id="2" name="Заголовок 1"/>
          <p:cNvSpPr>
            <a:spLocks noGrp="1"/>
          </p:cNvSpPr>
          <p:nvPr>
            <p:ph type="title"/>
          </p:nvPr>
        </p:nvSpPr>
        <p:spPr>
          <a:xfrm>
            <a:off x="457200" y="428604"/>
            <a:ext cx="8229600" cy="857256"/>
          </a:xfrm>
        </p:spPr>
        <p:txBody>
          <a:bodyPr>
            <a:normAutofit fontScale="90000"/>
          </a:bodyPr>
          <a:lstStyle/>
          <a:p>
            <a:r>
              <a:rPr lang="ru-RU" sz="3100" dirty="0"/>
              <a:t>Нормативные акты, регулирующие осуществление кассовых операций в кредитных организациях</a:t>
            </a:r>
            <a:r>
              <a:rPr lang="ru-RU" dirty="0"/>
              <a:t/>
            </a:r>
            <a:br>
              <a:rPr lang="ru-RU" dirty="0"/>
            </a:b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072230"/>
          </a:xfrm>
        </p:spPr>
        <p:txBody>
          <a:bodyPr>
            <a:normAutofit fontScale="92500"/>
          </a:bodyPr>
          <a:lstStyle/>
          <a:p>
            <a:r>
              <a:rPr lang="ru-RU" dirty="0">
                <a:latin typeface="Times New Roman" pitchFamily="18" charset="0"/>
                <a:cs typeface="Times New Roman" pitchFamily="18" charset="0"/>
              </a:rPr>
              <a:t>Операции по приему и выдаче наличных денег клиентам в кредитной организации с использованием платежных карт осуществляются в соответствии с Положением Банка России от 24.12.2004. "Об эмиссии банковских карт и об операциях, совершаемых с использованием платежных карт".</a:t>
            </a:r>
          </a:p>
          <a:p>
            <a:r>
              <a:rPr lang="ru-RU" dirty="0">
                <a:latin typeface="Times New Roman" pitchFamily="18" charset="0"/>
                <a:cs typeface="Times New Roman" pitchFamily="18" charset="0"/>
              </a:rPr>
              <a:t>. Пунктом 1.16. Положения № 318-П предусмотрено, что кредитная организация при осуществлении кассовых операций применяет контрольно-кассовую технику в случаях, предусмотренных ФЗ "О применении контрольно-кассовой техники при осуществлении наличных денежных расчетов и (или) расчетов с использованием платежных карт", с учетом требований нормативных актов Банка России, регламентирующих порядок их совершения.</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143668"/>
          </a:xfrm>
        </p:spPr>
        <p:txBody>
          <a:bodyPr>
            <a:normAutofit fontScale="92500" lnSpcReduction="20000"/>
          </a:bodyPr>
          <a:lstStyle/>
          <a:p>
            <a:r>
              <a:rPr lang="ru-RU" dirty="0">
                <a:latin typeface="Times New Roman" pitchFamily="18" charset="0"/>
                <a:cs typeface="Times New Roman" pitchFamily="18" charset="0"/>
              </a:rPr>
              <a:t>Прием кредитной организацией наличных денег от коммерческих организаций, не являющихся кредитными организациями и осуществляющих без лицензии, выдаваемой Банком России, в соответствии с ФЗ "О банках и банковской деятельности" банковские операции в части принятия от физических лиц наличных денежных средств в качестве платы за услуги электросвязи, жилое помещение и коммунальные услуги для последующего перевода принятых наличных денежных средств кредитной организацией в пользу лиц, оказывающих услуги (выполняющих работы) без открытия банковских счетов, осуществляется с учетом особенностей, предусмотренных Указанием Банка России от 20.06.2007. N 1842-У "О порядке осуществления банковских операций по переводу денежных средств по поручению физических лиц без открытия им банковских счетов кредитными организациями с участием коммерческих организаций, не являющихся кредитными организациями".</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857232"/>
            <a:ext cx="8715436" cy="5268931"/>
          </a:xfrm>
        </p:spPr>
        <p:txBody>
          <a:bodyPr>
            <a:noAutofit/>
          </a:bodyPr>
          <a:lstStyle/>
          <a:p>
            <a:r>
              <a:rPr lang="ru-RU" sz="1800" dirty="0">
                <a:latin typeface="Times New Roman" pitchFamily="18" charset="0"/>
                <a:cs typeface="Times New Roman" pitchFamily="18" charset="0"/>
              </a:rPr>
              <a:t>В экономически развитом и государственно-организованном обществе денежное обращение является важнейшим элементом финансовой системы государства.</a:t>
            </a:r>
          </a:p>
          <a:p>
            <a:r>
              <a:rPr lang="ru-RU" sz="1800" dirty="0">
                <a:latin typeface="Times New Roman" pitchFamily="18" charset="0"/>
                <a:cs typeface="Times New Roman" pitchFamily="18" charset="0"/>
              </a:rPr>
              <a:t>В течение последних 15 лет в России в результате реформ было изменено государственное устройство, сформировалась новая экономика. За это непродолжительное время кардинально изменилось законодательство, возникли новые денежная, бюджетная и налоговая системы.</a:t>
            </a:r>
          </a:p>
          <a:p>
            <a:r>
              <a:rPr lang="ru-RU" sz="1800" dirty="0">
                <a:latin typeface="Times New Roman" pitchFamily="18" charset="0"/>
                <a:cs typeface="Times New Roman" pitchFamily="18" charset="0"/>
              </a:rPr>
              <a:t>В этих условиях перед отечественной наукой финансового права ставятся принципиально новые задачи и открываются новые возможности. Ученым все более необходимо не только следить за новеллами в законодательстве, но и знать основы современных экономических теорий, быть способными применять междисциплинарные, комплексные научные подходы при анализе как правовых реалий современного общества, так и направлений развития проистекающих в нем социально-экономических процессов. Все более востребован сегодня не простой анализ эволюции научной мысли, но непосредственно выработка новых, современных финансово-правовых концепций, имеющих прикладной характер. Концепций, способных активно содействовать развитию не только правовой системы в части финансовой деятельности государства, но и развитию смежных научных отраслей и социально-экономических отношений в целом.</a:t>
            </a:r>
          </a:p>
          <a:p>
            <a:endParaRPr lang="ru-RU" sz="1400" dirty="0"/>
          </a:p>
        </p:txBody>
      </p:sp>
      <p:sp>
        <p:nvSpPr>
          <p:cNvPr id="2" name="Заголовок 1"/>
          <p:cNvSpPr>
            <a:spLocks noGrp="1"/>
          </p:cNvSpPr>
          <p:nvPr>
            <p:ph type="title"/>
          </p:nvPr>
        </p:nvSpPr>
        <p:spPr>
          <a:xfrm>
            <a:off x="457200" y="274638"/>
            <a:ext cx="8229600" cy="654032"/>
          </a:xfrm>
        </p:spPr>
        <p:txBody>
          <a:bodyPr>
            <a:normAutofit fontScale="90000"/>
          </a:bodyPr>
          <a:lstStyle/>
          <a:p>
            <a:r>
              <a:rPr lang="ru-RU" dirty="0" smtClean="0"/>
              <a:t>Введение</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143668"/>
          </a:xfrm>
        </p:spPr>
        <p:txBody>
          <a:bodyPr>
            <a:normAutofit fontScale="92500" lnSpcReduction="20000"/>
          </a:bodyPr>
          <a:lstStyle/>
          <a:p>
            <a:r>
              <a:rPr lang="ru-RU" dirty="0">
                <a:latin typeface="Times New Roman" pitchFamily="18" charset="0"/>
                <a:cs typeface="Times New Roman" pitchFamily="18" charset="0"/>
              </a:rPr>
              <a:t>При осуществлении кассовых операций кредитная организация, ВСП осуществляют идентификацию клиентов в соответствии с требованиями ФЗ "О противодействии легализации (отмыванию) доходов, полученных преступным путем, и финансированию терроризма" и Положения Банка России от 19.08.2004. N 262-П "Об идентификации кредитными организациями клиентов и </a:t>
            </a:r>
            <a:r>
              <a:rPr lang="ru-RU" dirty="0" err="1">
                <a:latin typeface="Times New Roman" pitchFamily="18" charset="0"/>
                <a:cs typeface="Times New Roman" pitchFamily="18" charset="0"/>
              </a:rPr>
              <a:t>выгодоприобретателей</a:t>
            </a:r>
            <a:r>
              <a:rPr lang="ru-RU" dirty="0">
                <a:latin typeface="Times New Roman" pitchFamily="18" charset="0"/>
                <a:cs typeface="Times New Roman" pitchFamily="18" charset="0"/>
              </a:rPr>
              <a:t> в целях противодействия легализации (отмыванию) доходов, полученных преступным путем, и финансированию терроризма".</a:t>
            </a:r>
          </a:p>
          <a:p>
            <a:r>
              <a:rPr lang="ru-RU" dirty="0">
                <a:latin typeface="Times New Roman" pitchFamily="18" charset="0"/>
                <a:cs typeface="Times New Roman" pitchFamily="18" charset="0"/>
              </a:rPr>
              <a:t>. Кредитная организация при осуществлении кассовых операций проводит контроль уровня радиоактивного излучения денежных знаков в соответствии с Инструкцией Банка России от 04.12.2007. N 131-И "О порядке выявления, временного хранения, гашения и уничтожения денежных знаков с радиоактивным загрязнением.</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507249"/>
          </a:xfrm>
        </p:spPr>
        <p:txBody>
          <a:bodyPr>
            <a:normAutofit/>
          </a:bodyPr>
          <a:lstStyle/>
          <a:p>
            <a:r>
              <a:rPr lang="ru-RU" dirty="0">
                <a:latin typeface="Times New Roman" pitchFamily="18" charset="0"/>
                <a:cs typeface="Times New Roman" pitchFamily="18" charset="0"/>
              </a:rPr>
              <a:t>При заполнении кассовых книг с применением компьютерного оборудования каждая передача наличных денег в течение рабочего дня между кассовыми работниками, а также заведующим кассой и кассовым работником осуществляется с применением электронных цифровых подписей соответствующих кассовых работников, заведующего кассой с учетом требований ФЗ "Об электронной цифровой подписи."</a:t>
            </a:r>
          </a:p>
          <a:p>
            <a:r>
              <a:rPr lang="ru-RU" dirty="0">
                <a:latin typeface="Times New Roman" pitchFamily="18" charset="0"/>
                <a:cs typeface="Times New Roman" pitchFamily="18" charset="0"/>
              </a:rPr>
              <a:t>. Инкассаторские работники в целях самообороны и для обеспечения сохранности наличных денег снабжаются служебным оружием в соответствии с ФЗ "Об оружии".</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6000768"/>
          </a:xfrm>
        </p:spPr>
        <p:txBody>
          <a:bodyPr>
            <a:normAutofit fontScale="92500" lnSpcReduction="20000"/>
          </a:bodyPr>
          <a:lstStyle/>
          <a:p>
            <a:r>
              <a:rPr lang="ru-RU" dirty="0">
                <a:latin typeface="Times New Roman" pitchFamily="18" charset="0"/>
                <a:cs typeface="Times New Roman" pitchFamily="18" charset="0"/>
              </a:rPr>
              <a:t>Основным элементом российской банковской системы выступает кредитная организация.</a:t>
            </a:r>
          </a:p>
          <a:p>
            <a:r>
              <a:rPr lang="ru-RU" dirty="0">
                <a:latin typeface="Times New Roman" pitchFamily="18" charset="0"/>
                <a:cs typeface="Times New Roman" pitchFamily="18" charset="0"/>
              </a:rPr>
              <a:t>. Основными признаками кредитной организации являются следующие:</a:t>
            </a:r>
          </a:p>
          <a:p>
            <a:r>
              <a:rPr lang="ru-RU" dirty="0">
                <a:latin typeface="Times New Roman" pitchFamily="18" charset="0"/>
                <a:cs typeface="Times New Roman" pitchFamily="18" charset="0"/>
              </a:rPr>
              <a:t>является коммерческим юридическим лицом. Это следует из указания законодательства на основную цель деятельности кредитной организации - извлечение прибыли.</a:t>
            </a:r>
          </a:p>
          <a:p>
            <a:r>
              <a:rPr lang="ru-RU" dirty="0">
                <a:latin typeface="Times New Roman" pitchFamily="18" charset="0"/>
                <a:cs typeface="Times New Roman" pitchFamily="18" charset="0"/>
              </a:rPr>
              <a:t>может быть создана в определенной законом организационно-правовой форме - хозяйственного общества.</a:t>
            </a:r>
          </a:p>
          <a:p>
            <a:r>
              <a:rPr lang="ru-RU" dirty="0">
                <a:latin typeface="Times New Roman" pitchFamily="18" charset="0"/>
                <a:cs typeface="Times New Roman" pitchFamily="18" charset="0"/>
              </a:rPr>
              <a:t>осуществляет только ту деятельность, которая законом отнесена к банковской. Не имеет права осуществлять производственную, страховую и торговую деятельность.</a:t>
            </a:r>
          </a:p>
          <a:p>
            <a:r>
              <a:rPr lang="ru-RU" dirty="0">
                <a:latin typeface="Times New Roman" pitchFamily="18" charset="0"/>
                <a:cs typeface="Times New Roman" pitchFamily="18" charset="0"/>
              </a:rPr>
              <a:t>Право осуществлять банковскую деятельность возникает у кредитной организации только после получения лицензии Банка России.</a:t>
            </a:r>
          </a:p>
          <a:p>
            <a:endParaRPr lang="ru-RU" dirty="0"/>
          </a:p>
        </p:txBody>
      </p:sp>
      <p:sp>
        <p:nvSpPr>
          <p:cNvPr id="2" name="Заголовок 1"/>
          <p:cNvSpPr>
            <a:spLocks noGrp="1"/>
          </p:cNvSpPr>
          <p:nvPr>
            <p:ph type="title"/>
          </p:nvPr>
        </p:nvSpPr>
        <p:spPr>
          <a:xfrm>
            <a:off x="457200" y="274638"/>
            <a:ext cx="8229600" cy="582594"/>
          </a:xfrm>
        </p:spPr>
        <p:txBody>
          <a:bodyPr>
            <a:normAutofit fontScale="90000"/>
          </a:bodyPr>
          <a:lstStyle/>
          <a:p>
            <a:r>
              <a:rPr lang="ru-RU" dirty="0"/>
              <a:t>Выводы</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215106"/>
          </a:xfrm>
        </p:spPr>
        <p:txBody>
          <a:bodyPr>
            <a:normAutofit fontScale="92500" lnSpcReduction="10000"/>
          </a:bodyPr>
          <a:lstStyle/>
          <a:p>
            <a:r>
              <a:rPr lang="ru-RU" smtClean="0"/>
              <a:t>. </a:t>
            </a:r>
            <a:r>
              <a:rPr lang="ru-RU" dirty="0" smtClean="0">
                <a:latin typeface="Times New Roman" pitchFamily="18" charset="0"/>
                <a:cs typeface="Times New Roman" pitchFamily="18" charset="0"/>
              </a:rPr>
              <a:t>Кредитная организация может создаваться в двух формах: банк и небанковская кредитная организация. Основным отличием небанковской кредитной организации является то, что она вправе осуществлять лишь отдельные банковские операции, в то время как банк осуществляет в совокупности банковские операции, предусмотренные ФЗ "О банках и банковской деятельности". Перечень банковских операций содержится в ст. 5 ФЗ "О банках и банковской деятельности".</a:t>
            </a: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Основными документами, регламентирующими осуществление кассовых операций в кредитных организациях являются Положение ЦБ РФ от 24.04.2008. № 318-П и Указание ЦБ РФ от 14.08.2008. № 2054-У.</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500042"/>
            <a:ext cx="8786874" cy="5626121"/>
          </a:xfrm>
        </p:spPr>
        <p:txBody>
          <a:bodyPr>
            <a:normAutofit fontScale="70000" lnSpcReduction="20000"/>
          </a:bodyPr>
          <a:lstStyle/>
          <a:p>
            <a:r>
              <a:rPr lang="ru-RU" sz="3100" dirty="0" smtClean="0">
                <a:latin typeface="Times New Roman" pitchFamily="18" charset="0"/>
                <a:cs typeface="Times New Roman" pitchFamily="18" charset="0"/>
              </a:rPr>
              <a:t>В течение последних лет в российском финансовом праве возникла новая школа, изучающая современное бюджетное, налоговое, эмиссионное и банковское право. Эта школа дала науке не только новую плеяду докторов и кандидатов наук, но и новую систему знаний, опирающуюся на знания и опыт советского периода, свободную при этом от догм и идеологических рамок, открытую для новых идей, находящуюся в постоянном научном поиске.</a:t>
            </a:r>
          </a:p>
          <a:p>
            <a:r>
              <a:rPr lang="ru-RU" sz="3100" dirty="0" smtClean="0">
                <a:latin typeface="Times New Roman" pitchFamily="18" charset="0"/>
                <a:cs typeface="Times New Roman" pitchFamily="18" charset="0"/>
              </a:rPr>
              <a:t>Из числа наиболее интересных и дискуссионных вопросов как современного финансового права, так и экономической мысли является на сегодняшний день экономико-правовая теория денег и денежного обращения. Одной из составляющей этой концепции является расчетно-кассовое обслуживание, осуществляемое кредитными организациями. Отметим, что кассовые операции - это совокупность материально-технических процедур по приему, хранению и выдаче наличных денег (валюты). Осуществление кредитными организациями расчетно-кассовых операций является одним из важнейших направлений банковской деятельности, весьма подверженным в настоящее время законодательным корректировкам.</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600200"/>
            <a:ext cx="8643998" cy="5043510"/>
          </a:xfrm>
        </p:spPr>
        <p:txBody>
          <a:bodyPr>
            <a:normAutofit fontScale="77500" lnSpcReduction="20000"/>
          </a:bodyPr>
          <a:lstStyle/>
          <a:p>
            <a:r>
              <a:rPr lang="ru-RU" dirty="0">
                <a:latin typeface="Times New Roman" pitchFamily="18" charset="0"/>
                <a:cs typeface="Times New Roman" pitchFamily="18" charset="0"/>
              </a:rPr>
              <a:t>Значительным результатом проводимых в России экономических реформ стало формирование не существовавшей ранее, абсолютно новой банковской системы, построенной на рыночных принципах разнообразия форм собственности, многообразия организационно-правовых форм хозяйствующих субъектов и </a:t>
            </a:r>
            <a:r>
              <a:rPr lang="ru-RU" dirty="0" err="1">
                <a:latin typeface="Times New Roman" pitchFamily="18" charset="0"/>
                <a:cs typeface="Times New Roman" pitchFamily="18" charset="0"/>
              </a:rPr>
              <a:t>многосистемного</a:t>
            </a:r>
            <a:r>
              <a:rPr lang="ru-RU" dirty="0">
                <a:latin typeface="Times New Roman" pitchFamily="18" charset="0"/>
                <a:cs typeface="Times New Roman" pitchFamily="18" charset="0"/>
              </a:rPr>
              <a:t> характера складывающихся между ними экономических взаимосвязей. Сама банковская система выступает как ключевое звено и краеугольный камень финансовой системы государства. Ее роль и значение в социально-экономическом развитии страны определяются теми макроэкономическими функциями, которые она выполняет, и прежде всего функцией обеспечения стабильного и надежно функционирующего платежного механизма в государстве, который опосредует движение финансовых потоков и тем самым дает возможность осуществления всего объема экономической деятельности в государстве. "Совершенно очевидно, что выполнение банковской системой имманентно присущих ей функций возможно только в условиях адекватного правового регулирования, которое выступает как содержательная форма функционирования банковской системы".</a:t>
            </a:r>
          </a:p>
        </p:txBody>
      </p:sp>
      <p:sp>
        <p:nvSpPr>
          <p:cNvPr id="2" name="Заголовок 1"/>
          <p:cNvSpPr>
            <a:spLocks noGrp="1"/>
          </p:cNvSpPr>
          <p:nvPr>
            <p:ph type="title"/>
          </p:nvPr>
        </p:nvSpPr>
        <p:spPr/>
        <p:txBody>
          <a:bodyPr>
            <a:normAutofit fontScale="90000"/>
          </a:bodyPr>
          <a:lstStyle/>
          <a:p>
            <a:r>
              <a:rPr lang="ru-RU" sz="3200" dirty="0"/>
              <a:t>Кредитные организации как основной элемент российской банковской системы: правовой аспект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643998" cy="6286544"/>
          </a:xfrm>
        </p:spPr>
        <p:txBody>
          <a:bodyPr>
            <a:normAutofit fontScale="92500" lnSpcReduction="20000"/>
          </a:bodyPr>
          <a:lstStyle/>
          <a:p>
            <a:r>
              <a:rPr lang="ru-RU" dirty="0">
                <a:latin typeface="Times New Roman" pitchFamily="18" charset="0"/>
                <a:cs typeface="Times New Roman" pitchFamily="18" charset="0"/>
              </a:rPr>
              <a:t>Основным элементом российской банковской системы выступает кредитная организация. В соответствии со ст. 1 Федерального закона "О банках и банковской деятельности", кредитная организация - это юридическое лицо, которое для извлечения прибыли как основной цели своей деятельности на основании специального разрешения (лицензии) Банка России имеет право осуществлять банковские операции, предусмотренные настоящим Законом. Кредитная организация образуется на основе любой формы собственности как хозяйственное общество. Согласно п. 1 ст. 66 Гражданского кодекса хозяйственными обществами признаются коммерческие организации с разделенным на доли (вклады) участников уставным капиталом. </a:t>
            </a:r>
            <a:endParaRPr lang="ru-RU" dirty="0" smtClean="0">
              <a:latin typeface="Times New Roman" pitchFamily="18" charset="0"/>
              <a:cs typeface="Times New Roman" pitchFamily="18" charset="0"/>
            </a:endParaRPr>
          </a:p>
          <a:p>
            <a:r>
              <a:rPr lang="ru-RU" dirty="0">
                <a:latin typeface="Times New Roman" pitchFamily="18" charset="0"/>
                <a:cs typeface="Times New Roman" pitchFamily="18" charset="0"/>
              </a:rPr>
              <a:t>Имущество, образованное вкладами участников, а также произведенное и приобретенное хозяйственным обществом в процессе его деятельности, принадлежит ему на праве собственности.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572560" cy="6286544"/>
          </a:xfrm>
        </p:spPr>
        <p:txBody>
          <a:bodyPr>
            <a:normAutofit/>
          </a:bodyPr>
          <a:lstStyle/>
          <a:p>
            <a:r>
              <a:rPr lang="ru-RU" dirty="0">
                <a:latin typeface="Times New Roman" pitchFamily="18" charset="0"/>
                <a:cs typeface="Times New Roman" pitchFamily="18" charset="0"/>
              </a:rPr>
              <a:t>Большинство действующих кредитных организаций создано в форме акционерного общества. Акционерным обществом в соответствии со ст. 96 Гражданского кодекса РФ признается общество, уставный капитал которого разделен на определенное число акций; участники акционерного общества (акционеры) не отвечают по его обязательствам и несут риск убытков, связанных с деятельностью общества, в пределах стоимости принадлежащих им акций. Особенности правового положения кредитных организаций, созданных в форме акционерных обществ, определяются законами, регулирующими деятельность кредитных организаций.</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92500"/>
          </a:bodyPr>
          <a:lstStyle/>
          <a:p>
            <a:r>
              <a:rPr lang="ru-RU" dirty="0"/>
              <a:t>Согласно ст. 11 ФЗ "О банках и банковской деятельности" уставный капитал кредитной организации составляется из величины вкладов ее участников и определяет минимальный размер имущества, гарантирующего интересы ее кредиторов. </a:t>
            </a:r>
            <a:endParaRPr lang="ru-RU" dirty="0" smtClean="0"/>
          </a:p>
          <a:p>
            <a:r>
              <a:rPr lang="ru-RU" dirty="0"/>
              <a:t>Минимальный размер уставного капитала вновь регистрируемой небанковской кредитной организации, не ходатайствующей о получении такой лицензии, на день подачи ходатайства о государственной регистрации и выдаче лицензии на осуществление банковских операций устанавливается в сумме 18 миллионов рублей.</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572560" cy="6143668"/>
          </a:xfrm>
        </p:spPr>
        <p:txBody>
          <a:bodyPr>
            <a:normAutofit fontScale="85000" lnSpcReduction="20000"/>
          </a:bodyPr>
          <a:lstStyle/>
          <a:p>
            <a:r>
              <a:rPr lang="ru-RU" dirty="0">
                <a:latin typeface="Times New Roman" pitchFamily="18" charset="0"/>
                <a:cs typeface="Times New Roman" pitchFamily="18" charset="0"/>
              </a:rPr>
              <a:t>Из п. п. 8.2, 8.3 и 14.1 Инструкции Банка России N 109-И следует, что кредитные организации могут иметь несколько видов лицензий. Характер лицензии зависит от срока деятельности кредитной организации, выполнения определенных условий и ее статуса (банк или небанковская кредитная организация).</a:t>
            </a:r>
          </a:p>
          <a:p>
            <a:r>
              <a:rPr lang="ru-RU" dirty="0">
                <a:latin typeface="Times New Roman" pitchFamily="18" charset="0"/>
                <a:cs typeface="Times New Roman" pitchFamily="18" charset="0"/>
              </a:rPr>
              <a:t>Первичные лицензии. Вновь созданным путем учреждения банкам могут быть выданы следующие виды лицензий: лицензия на осуществление банковских операций со средствами в рублях (без права привлечения во вклады денежных средств физических лиц); лицензия на осуществление банковских операций со средствами в рублях и иностранной валюте (без права привлечения во вклады денежных средств физических лиц) (при наличии данной лицензии банк вправе устанавливать корреспондентские отношения с неограниченным количеством иностранных банков); лицензия на привлечение во вклады и размещение драгоценных металлов. Данная лицензия может быть выдана банку одновременно с лицензией на право осуществления банковских операций в рублях и иностранной валюте (без права привлечения денежных средств физических лиц).</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428604"/>
            <a:ext cx="8572560" cy="5697559"/>
          </a:xfrm>
        </p:spPr>
        <p:txBody>
          <a:bodyPr>
            <a:normAutofit fontScale="92500" lnSpcReduction="20000"/>
          </a:bodyPr>
          <a:lstStyle/>
          <a:p>
            <a:r>
              <a:rPr lang="ru-RU" dirty="0">
                <a:latin typeface="Times New Roman" pitchFamily="18" charset="0"/>
                <a:cs typeface="Times New Roman" pitchFamily="18" charset="0"/>
              </a:rPr>
              <a:t>Кредитные организации подлежат государственной регистрации в соответствии с ФЗ "О государственной регистрации юридических лиц и индивидуальных предпринимателей" с учетом специального порядка государственной регистрации кредитных организаций, установленного ФЗ "О банках и банковской деятельности". Решение о государственной регистрации кредитной организации принимается Банком России. Наряду с ФЗ "О банках и банковской деятельности" правовой основой создания российских кредитных организаций, их государственной регистрации и лицензирования выступает Инструкция ЦБ РФ N 109-И "О порядке принятия Банком России решения о государственной регистрации кредитных организаций и выдаче лицензий на осуществление банковских операций," а также Положение "Об особенностях регистрации кредитных организаций с иностранными инвестициями".</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TotalTime>
  <Words>2400</Words>
  <Application>Microsoft Office PowerPoint</Application>
  <PresentationFormat>Экран (4:3)</PresentationFormat>
  <Paragraphs>64</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Открытая</vt:lpstr>
      <vt:lpstr>Нормативное регулирование ведения кассовых операций</vt:lpstr>
      <vt:lpstr>Введение</vt:lpstr>
      <vt:lpstr>Презентация PowerPoint</vt:lpstr>
      <vt:lpstr>Кредитные организации как основной элемент российской банковской системы: правовой 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Операции, совершаемые кредитными организациями</vt:lpstr>
      <vt:lpstr>Презентация PowerPoint</vt:lpstr>
      <vt:lpstr>Презентация PowerPoint</vt:lpstr>
      <vt:lpstr>Презентация PowerPoint</vt:lpstr>
      <vt:lpstr>Нормативные акты, регулирующие осуществление кассовых операций в кредитных организациях </vt:lpstr>
      <vt:lpstr>Презентация PowerPoint</vt:lpstr>
      <vt:lpstr>Презентация PowerPoint</vt:lpstr>
      <vt:lpstr>Презентация PowerPoint</vt:lpstr>
      <vt:lpstr>Презентация PowerPoint</vt:lpstr>
      <vt:lpstr>Выводы</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Нормативное регулирование ведения кассовых операций</dc:title>
  <dc:creator>админ</dc:creator>
  <cp:lastModifiedBy>Кабинет №202</cp:lastModifiedBy>
  <cp:revision>11</cp:revision>
  <dcterms:created xsi:type="dcterms:W3CDTF">2015-11-06T00:16:56Z</dcterms:created>
  <dcterms:modified xsi:type="dcterms:W3CDTF">2022-10-05T05:09:05Z</dcterms:modified>
</cp:coreProperties>
</file>