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69" d="100"/>
          <a:sy n="69" d="100"/>
        </p:scale>
        <p:origin x="70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94001-6FC4-4B3A-A87A-C1B0807A86AD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0E5AF-B123-4511-8CA2-4D7AA0F99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271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Задача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60E5AF-B123-4511-8CA2-4D7AA0F99D3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562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9AAC96-A7AE-4411-92DD-D558CF4629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15D4CAD-8A9F-420B-9F2F-385C6DCD13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1CDD99-BC2B-4B20-8470-DC214F21B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60AC-91ED-4195-B2A2-73AC13953441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F1DC90-D0E5-494D-9C79-00D618CCF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21C31F-FAF6-4555-A097-8D78747C2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CBFF-18E4-4C98-87C7-0B51D921C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01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93404E-A6D7-4A71-9687-4369EBFCC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D0F8E6E-59AA-4B3C-9EDB-1D6C278F7C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504097-574C-46C2-8D10-D75E087E3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60AC-91ED-4195-B2A2-73AC13953441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031CB45-F276-41D1-8916-E4A3AEF02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175B8C-CD54-48A6-BA56-36596A797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CBFF-18E4-4C98-87C7-0B51D921C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791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E83553E-E0A4-43CB-80DA-8BE310203F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2232B44-8059-47F1-8723-80B96443D8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91DC0E-DA25-470F-BCC7-509939FDD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60AC-91ED-4195-B2A2-73AC13953441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86CD67-7CFF-4D5E-8064-6C1F04308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4B33E99-2BC8-47C9-B341-66F7B1166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CBFF-18E4-4C98-87C7-0B51D921C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675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8E0803-8267-4177-9BD9-AF092BA0B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D79B14-4EC3-476C-9463-E6C61B132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76883A-E0B5-437A-8BE6-1A48D4692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60AC-91ED-4195-B2A2-73AC13953441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3D9770-8622-4BDA-B7DC-E95B87B1A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DFDBFA-36A3-49B6-82AE-87AA87CB0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CBFF-18E4-4C98-87C7-0B51D921C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720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DF2A19-0347-4FED-B47F-D871F3F37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5996265-A3BA-4A8E-B2B5-ADA121025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4B47252-BE8A-4407-B380-447E58DDC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60AC-91ED-4195-B2A2-73AC13953441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950EC06-1338-4822-BF45-5835465A9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85FF290-92A7-456E-AFE9-B67DDDB1B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CBFF-18E4-4C98-87C7-0B51D921C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805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65F078-A8CA-44F0-937B-511D41FBE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E7A254-B4F3-4021-90F0-12C830E489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EBB94C3-4ECD-4DA3-9827-5844909F07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73E967D-F3B1-49DF-BC1F-1D38792E2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60AC-91ED-4195-B2A2-73AC13953441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1196ECE-EA22-47FD-87C6-30914F70D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1C9B677-1AC6-45E3-BE7C-FE31469D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CBFF-18E4-4C98-87C7-0B51D921C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224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074AFD-D600-4378-949C-6AFF84C96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408F3F2-300C-4242-8285-A36CF9474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7D041D5-43F0-4F94-812D-B1C512743B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6E19E45-3D90-4C76-A479-F833A9D670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7E25922-4BAD-4EA6-9CA3-E0BD559285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DA2733B-98AE-4F5F-9F17-AE295A2F2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60AC-91ED-4195-B2A2-73AC13953441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64959CA-B3D7-48DA-9FC4-3DC409A98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A4C82B5-8713-44A3-92DF-391B1DA68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CBFF-18E4-4C98-87C7-0B51D921C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339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B94632-9D7E-4432-B57D-80DAF1778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9F39AC8-9362-4A06-82A1-D52E5A8DA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60AC-91ED-4195-B2A2-73AC13953441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D1F41AE-A013-45BA-977A-BE80DEA64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0B499A2-143A-4953-A180-BDCA8C1D0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CBFF-18E4-4C98-87C7-0B51D921C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04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C8EECD5-5679-46E0-975F-36CA852BE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60AC-91ED-4195-B2A2-73AC13953441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951E4A9-E68A-4029-B973-C0CC16BDE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D49AAD8-6D78-45BF-AB17-F6EED0E39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CBFF-18E4-4C98-87C7-0B51D921C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44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79F72C-7F67-4309-B12E-053176E3B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D98B20-A63F-463A-9A73-93DE276ED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EE97C99-2B52-409F-86E4-2CE7313428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3F22161-4E6A-4A82-8317-33D68B102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60AC-91ED-4195-B2A2-73AC13953441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732388A-0514-464B-9332-3D70255CE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3623B9A-B198-4A06-AF22-EC74BECFB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CBFF-18E4-4C98-87C7-0B51D921C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437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6AC50D-21D2-4F3F-AA99-889F0A8D7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D2D7F48-E1C9-42DB-AFAD-F33183586F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7198D46-FFCD-4A00-BA24-CE945F95F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F583FED-7A6E-4562-990F-77E74EC92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360AC-91ED-4195-B2A2-73AC13953441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8CFA2B-75A2-495B-A101-068ED58C4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EAB3CC-1A89-4C5F-8EB6-8B8C4A4EF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6CBFF-18E4-4C98-87C7-0B51D921C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44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1F642B-9D96-4002-B50F-1EF0FD1E6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98154E6-E408-43D5-8693-9DD320DE9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A2954C-4989-429F-8186-70E3B15E20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360AC-91ED-4195-B2A2-73AC13953441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E892A2-C6A2-4941-B415-352CC3BF0D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521425B-B537-4E06-84C7-67C87AB9A1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6CBFF-18E4-4C98-87C7-0B51D921CB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077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B75D5C-F25B-4B5D-B77F-4608699F4F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Активное сопротивление в цепи переменного тока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CDA495E-2E84-4BA7-946B-588603F1CA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535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5D47849-214B-40EB-9AD2-775425048B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Емкостное сопротивление в цепи переменного тока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F6D1C0E7-963B-4355-9C71-5E8CEB72ED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4722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F95860-CCB0-45D7-8B81-A589FC40F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 цепи с емкостью ток опережает напряжение по фазе на 90</a:t>
            </a:r>
            <a:r>
              <a:rPr lang="he-IL" dirty="0"/>
              <a:t>֯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398C7245-69CF-4946-9188-C3F765D606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79" b="34773"/>
          <a:stretch/>
        </p:blipFill>
        <p:spPr>
          <a:xfrm>
            <a:off x="838200" y="1868037"/>
            <a:ext cx="5895516" cy="4449636"/>
          </a:xfr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4C85758-4F3C-4AA4-9F01-A62C6A18BE45}"/>
                  </a:ext>
                </a:extLst>
              </p:cNvPr>
              <p:cNvSpPr txBox="1"/>
              <p:nvPr/>
            </p:nvSpPr>
            <p:spPr>
              <a:xfrm>
                <a:off x="7227416" y="2274330"/>
                <a:ext cx="3592983" cy="11379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sub>
                      </m:sSub>
                      <m:r>
                        <a:rPr lang="pt-BR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pt-BR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𝑪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sz="3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𝒇𝑪</m:t>
                          </m:r>
                        </m:den>
                      </m:f>
                    </m:oMath>
                  </m:oMathPara>
                </a14:m>
                <a:endParaRPr lang="ru-RU" sz="3600" b="1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4C85758-4F3C-4AA4-9F01-A62C6A18BE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7416" y="2274330"/>
                <a:ext cx="3592983" cy="113794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1906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74D0F2-DFB9-4589-9BFB-CC2D137CB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rmAutofit fontScale="90000"/>
          </a:bodyPr>
          <a:lstStyle/>
          <a:p>
            <a:r>
              <a:rPr lang="ru-RU" dirty="0"/>
              <a:t>Если в цепи работает конденсатор, то сначала энергия источника расходуется на создание электрического поля между пластинами конденсатора при разряде, а затем возвращается обратно источнику при разряде.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2F2C51-6DD2-4620-B1D2-1075F7BF4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13017"/>
            <a:ext cx="10515600" cy="2463945"/>
          </a:xfrm>
        </p:spPr>
        <p:txBody>
          <a:bodyPr>
            <a:normAutofit/>
          </a:bodyPr>
          <a:lstStyle/>
          <a:p>
            <a:r>
              <a:rPr lang="ru-RU" sz="3600" dirty="0"/>
              <a:t>Происходит перекачивание энергии от источника к конденсатору и обратно потребления электроэнергии на емкостной нагрузке не происходит.</a:t>
            </a:r>
          </a:p>
        </p:txBody>
      </p:sp>
    </p:spTree>
    <p:extLst>
      <p:ext uri="{BB962C8B-B14F-4D97-AF65-F5344CB8AC3E}">
        <p14:creationId xmlns:p14="http://schemas.microsoft.com/office/powerpoint/2010/main" val="21976286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894175-C5B5-40AE-B018-66F9942D6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Любые токоведущие части, изолированные между собой имеют определенную емкость.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AFBDCE-095B-4C3B-9A74-7E058C772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Поэтому при расчетах длинных воздушных и кабельных линий, где емкость между токоведущими частями имеет значительную величину, учитывается не только активное сопротивление токоведущих частей, но и емкостное сопротивление изоляции.</a:t>
            </a:r>
          </a:p>
        </p:txBody>
      </p:sp>
    </p:spTree>
    <p:extLst>
      <p:ext uri="{BB962C8B-B14F-4D97-AF65-F5344CB8AC3E}">
        <p14:creationId xmlns:p14="http://schemas.microsoft.com/office/powerpoint/2010/main" val="57777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1BF204-E288-476C-BB86-B6531DEB2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 цепи переменного тока с активным сопротивлением ток и напряжение совпадают по фазе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68CD9A-FAC8-42D7-9141-8385D2E2C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0710" y="1442167"/>
            <a:ext cx="6413090" cy="3557536"/>
          </a:xfrm>
        </p:spPr>
        <p:txBody>
          <a:bodyPr/>
          <a:lstStyle/>
          <a:p>
            <a:r>
              <a:rPr lang="ru-RU" dirty="0"/>
              <a:t>Волновая диаграмма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Векторная диаграмма</a:t>
            </a:r>
          </a:p>
          <a:p>
            <a:endParaRPr lang="ru-RU" dirty="0"/>
          </a:p>
          <a:p>
            <a:r>
              <a:rPr lang="en-US" dirty="0">
                <a:latin typeface="Bookman Old Style" panose="02050604050505020204" pitchFamily="18" charset="0"/>
              </a:rPr>
              <a:t>I=U/R</a:t>
            </a:r>
          </a:p>
          <a:p>
            <a:r>
              <a:rPr lang="en-US" dirty="0">
                <a:latin typeface="Bookman Old Style" panose="02050604050505020204" pitchFamily="18" charset="0"/>
              </a:rPr>
              <a:t>P=I U</a:t>
            </a:r>
          </a:p>
          <a:p>
            <a:endParaRPr lang="ru-RU" dirty="0">
              <a:latin typeface="Bookman Old Style" panose="020506040505050202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D7333C-819D-4BB4-91EB-E45FABF2CD8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726" t="9911" r="55000" b="57853"/>
          <a:stretch/>
        </p:blipFill>
        <p:spPr>
          <a:xfrm>
            <a:off x="277761" y="2091096"/>
            <a:ext cx="4698098" cy="2908607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id="{81590D93-D934-4773-95BD-8B6B6E81C687}"/>
              </a:ext>
            </a:extLst>
          </p:cNvPr>
          <p:cNvSpPr txBox="1">
            <a:spLocks/>
          </p:cNvSpPr>
          <p:nvPr/>
        </p:nvSpPr>
        <p:spPr>
          <a:xfrm>
            <a:off x="383458" y="5265173"/>
            <a:ext cx="10557387" cy="122770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>
                <a:latin typeface="Bookman Old Style" panose="02050604050505020204" pitchFamily="18" charset="0"/>
              </a:rPr>
              <a:t>Потребители с чисто активным сопротивлением – лампы накаливания, обогреватели. В этих устройствах почти вся электроэнергия превращается в тепловую.</a:t>
            </a:r>
            <a:endParaRPr lang="en-US" dirty="0">
              <a:latin typeface="Bookman Old Style" panose="02050604050505020204" pitchFamily="18" charset="0"/>
            </a:endParaRPr>
          </a:p>
          <a:p>
            <a:endParaRPr lang="ru-RU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472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2C2542-398B-40BC-B832-3348736D75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Индуктивное  сопротивление в цепи переменного тока</a:t>
            </a:r>
          </a:p>
        </p:txBody>
      </p:sp>
      <p:sp>
        <p:nvSpPr>
          <p:cNvPr id="4" name="Подзаголовок 3">
            <a:extLst>
              <a:ext uri="{FF2B5EF4-FFF2-40B4-BE49-F238E27FC236}">
                <a16:creationId xmlns:a16="http://schemas.microsoft.com/office/drawing/2014/main" id="{B8758C55-B585-4463-B0E7-49A1CF2ECF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7962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EC9F68-6D35-4A7C-8A79-9B980AABA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723" y="176981"/>
            <a:ext cx="11769211" cy="1843548"/>
          </a:xfrm>
        </p:spPr>
        <p:txBody>
          <a:bodyPr>
            <a:normAutofit/>
          </a:bodyPr>
          <a:lstStyle/>
          <a:p>
            <a:r>
              <a:rPr lang="ru-RU" sz="4000" b="1" dirty="0"/>
              <a:t>Самоиндукция – ЭДС возникающая в проводнике при изменении тока в ней, называется электродвижущей силой самоиндукции.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2BAE22F-08AA-482D-9336-76139BBF91D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0723" y="1887792"/>
                <a:ext cx="11103077" cy="4660491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ru-RU" dirty="0"/>
                  <a:t>ЭДС зависит от скорости изменения тока, размеров катушки, числа витков, конструкции катушки, магнитной проницаемости среды.</a:t>
                </a:r>
              </a:p>
              <a:p>
                <a:r>
                  <a:rPr lang="en-US" b="1" dirty="0"/>
                  <a:t>L- </a:t>
                </a:r>
                <a:r>
                  <a:rPr lang="ru-RU" b="1" dirty="0"/>
                  <a:t>индуктивность</a:t>
                </a:r>
              </a:p>
              <a:p>
                <a14:m>
                  <m:oMath xmlns:m="http://schemas.openxmlformats.org/officeDocument/2006/math">
                    <m:r>
                      <a:rPr lang="en-US" sz="60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6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6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f>
                      <m:fPr>
                        <m:ctrlPr>
                          <a:rPr lang="en-US" sz="6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6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000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p>
                            <m:r>
                              <a:rPr lang="en-US" sz="6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num>
                      <m:den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ru-RU" sz="3200" dirty="0"/>
                  <a:t>В катушке с ферромагнитным сердечником индуктивность будет переменной величиной, так как магнитная проницаемость изменяется в зависимости от напряженности магнитного поля.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2BAE22F-08AA-482D-9336-76139BBF91D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0723" y="1887792"/>
                <a:ext cx="11103077" cy="4660491"/>
              </a:xfrm>
              <a:blipFill>
                <a:blip r:embed="rId2"/>
                <a:stretch>
                  <a:fillRect l="-1262" t="-3010" r="-17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7011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0B46DE-4E33-44A5-9FFD-C4624289F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3063875"/>
          </a:xfrm>
        </p:spPr>
        <p:txBody>
          <a:bodyPr>
            <a:normAutofit fontScale="90000"/>
          </a:bodyPr>
          <a:lstStyle/>
          <a:p>
            <a:r>
              <a:rPr lang="ru-RU" dirty="0"/>
              <a:t>Если в катушке имеющей индуктивность протекает переменный ток, то в ней индуктируется ЭДС. Эта ЭДС препятствует прохождению тока. Такое действие ЭДС является индуктивным </a:t>
            </a:r>
            <a:r>
              <a:rPr lang="ru-RU" dirty="0" err="1"/>
              <a:t>сопротивленим</a:t>
            </a:r>
            <a:r>
              <a:rPr lang="ru-RU" dirty="0"/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989E32-B909-409C-84BD-D6610B979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67315"/>
            <a:ext cx="10515600" cy="2209647"/>
          </a:xfrm>
        </p:spPr>
        <p:txBody>
          <a:bodyPr>
            <a:normAutofit/>
          </a:bodyPr>
          <a:lstStyle/>
          <a:p>
            <a:r>
              <a:rPr lang="en-US" sz="7200" dirty="0"/>
              <a:t>X</a:t>
            </a:r>
            <a:r>
              <a:rPr lang="en-US" sz="4000" dirty="0"/>
              <a:t>L</a:t>
            </a:r>
            <a:r>
              <a:rPr lang="en-US" sz="7200" dirty="0"/>
              <a:t>=</a:t>
            </a:r>
            <a:r>
              <a:rPr lang="en-US" sz="7200" dirty="0" err="1"/>
              <a:t>ωL</a:t>
            </a:r>
            <a:r>
              <a:rPr lang="en-US" sz="7200" dirty="0"/>
              <a:t>=2</a:t>
            </a:r>
            <a:r>
              <a:rPr lang="el-GR" sz="7200" dirty="0"/>
              <a:t>π</a:t>
            </a:r>
            <a:r>
              <a:rPr lang="en-US" sz="7200" dirty="0" err="1"/>
              <a:t>fL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1547610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C4F281-1C8F-4F9E-BC3A-43C03AE7B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 цепи переменного тока с чисто индуктивным сопротивлением ток отстает от напряжения по фазе на угол 90</a:t>
            </a:r>
            <a:r>
              <a:rPr lang="he-IL" dirty="0"/>
              <a:t>֯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54A0A579-343F-462B-ACD3-5D0580E73E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61" b="26830"/>
          <a:stretch/>
        </p:blipFill>
        <p:spPr>
          <a:xfrm>
            <a:off x="1946563" y="1957964"/>
            <a:ext cx="8084127" cy="4172448"/>
          </a:xfrm>
        </p:spPr>
      </p:pic>
    </p:spTree>
    <p:extLst>
      <p:ext uri="{BB962C8B-B14F-4D97-AF65-F5344CB8AC3E}">
        <p14:creationId xmlns:p14="http://schemas.microsoft.com/office/powerpoint/2010/main" val="417674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C4F281-1C8F-4F9E-BC3A-43C03AE7B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 цепи переменного тока с чисто индуктивным сопротивлением ток отстает от напряжения по фазе на угол 90</a:t>
            </a:r>
            <a:r>
              <a:rPr lang="he-IL" dirty="0"/>
              <a:t>֯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54A0A579-343F-462B-ACD3-5D0580E73E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9" t="11369" r="6873" b="64388"/>
          <a:stretch/>
        </p:blipFill>
        <p:spPr>
          <a:xfrm>
            <a:off x="1136073" y="2410691"/>
            <a:ext cx="9712036" cy="3532910"/>
          </a:xfrm>
        </p:spPr>
      </p:pic>
    </p:spTree>
    <p:extLst>
      <p:ext uri="{BB962C8B-B14F-4D97-AF65-F5344CB8AC3E}">
        <p14:creationId xmlns:p14="http://schemas.microsoft.com/office/powerpoint/2010/main" val="2162326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C4F281-1C8F-4F9E-BC3A-43C03AE7B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rmAutofit fontScale="90000"/>
          </a:bodyPr>
          <a:lstStyle/>
          <a:p>
            <a:r>
              <a:rPr lang="ru-RU" dirty="0"/>
              <a:t>В первую и третью четверть каждого периода энергия передается от генератора к катушке, а во вторую и четвертую четверть периода магнитное поле, создавая ЭДС самоиндукции в катушке, возвращает эту энергию генератору.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A542180-B106-4EBE-A238-98D90D5DA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43745"/>
            <a:ext cx="10515600" cy="2729346"/>
          </a:xfrm>
        </p:spPr>
        <p:txBody>
          <a:bodyPr>
            <a:normAutofit/>
          </a:bodyPr>
          <a:lstStyle/>
          <a:p>
            <a:r>
              <a:rPr lang="ru-RU" sz="3600" dirty="0"/>
              <a:t>Если сопротивление </a:t>
            </a:r>
            <a:r>
              <a:rPr lang="ru-RU" sz="3600" dirty="0" err="1"/>
              <a:t>энергоприемника</a:t>
            </a:r>
            <a:r>
              <a:rPr lang="ru-RU" sz="3600" dirty="0"/>
              <a:t> чисто индуктивное то циркуляция энергии от генератора к индуктивности и обратно лишь сопровождается потерями энергии в проводах, никакой полезной работы получить в этой цепи не возможно.</a:t>
            </a:r>
          </a:p>
        </p:txBody>
      </p:sp>
    </p:spTree>
    <p:extLst>
      <p:ext uri="{BB962C8B-B14F-4D97-AF65-F5344CB8AC3E}">
        <p14:creationId xmlns:p14="http://schemas.microsoft.com/office/powerpoint/2010/main" val="10609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A8D7B7-605C-4331-8F8D-D87441084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 реальности катушка всегда имеет активное сопротивление.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72ACC9-7DE0-4868-A385-73DAEBE0CE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Любой электрический прибор включенный в цепь переменного тока обладает активным сопротивлением (им определяется нагрев) и индуктивным сопротивлением (образование переменного магнитного поля).</a:t>
            </a:r>
          </a:p>
          <a:p>
            <a:r>
              <a:rPr lang="ru-RU" sz="3200" dirty="0"/>
              <a:t>Обладают значительным индуктивным сопротивлением 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ru-RU" sz="2800" dirty="0"/>
              <a:t>Электромагниты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ru-RU" sz="2800" dirty="0"/>
              <a:t>Электродвигатели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ru-RU" sz="2800" dirty="0"/>
              <a:t>Трансформаторы.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778165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1566</TotalTime>
  <Words>417</Words>
  <Application>Microsoft Office PowerPoint</Application>
  <PresentationFormat>Широкоэкранный</PresentationFormat>
  <Paragraphs>37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Bookman Old Style</vt:lpstr>
      <vt:lpstr>Calibri</vt:lpstr>
      <vt:lpstr>Calibri Light</vt:lpstr>
      <vt:lpstr>Cambria Math</vt:lpstr>
      <vt:lpstr>Wingdings</vt:lpstr>
      <vt:lpstr>Тема Office</vt:lpstr>
      <vt:lpstr>Активное сопротивление в цепи переменного тока</vt:lpstr>
      <vt:lpstr>В цепи переменного тока с активным сопротивлением ток и напряжение совпадают по фазе</vt:lpstr>
      <vt:lpstr>Индуктивное  сопротивление в цепи переменного тока</vt:lpstr>
      <vt:lpstr>Самоиндукция – ЭДС возникающая в проводнике при изменении тока в ней, называется электродвижущей силой самоиндукции.</vt:lpstr>
      <vt:lpstr>Если в катушке имеющей индуктивность протекает переменный ток, то в ней индуктируется ЭДС. Эта ЭДС препятствует прохождению тока. Такое действие ЭДС является индуктивным сопротивленим.</vt:lpstr>
      <vt:lpstr>В цепи переменного тока с чисто индуктивным сопротивлением ток отстает от напряжения по фазе на угол 90֯</vt:lpstr>
      <vt:lpstr>В цепи переменного тока с чисто индуктивным сопротивлением ток отстает от напряжения по фазе на угол 90֯</vt:lpstr>
      <vt:lpstr>В первую и третью четверть каждого периода энергия передается от генератора к катушке, а во вторую и четвертую четверть периода магнитное поле, создавая ЭДС самоиндукции в катушке, возвращает эту энергию генератору.</vt:lpstr>
      <vt:lpstr>В реальности катушка всегда имеет активное сопротивление.</vt:lpstr>
      <vt:lpstr>Емкостное сопротивление в цепи переменного тока</vt:lpstr>
      <vt:lpstr>В цепи с емкостью ток опережает напряжение по фазе на 90֯</vt:lpstr>
      <vt:lpstr>Если в цепи работает конденсатор, то сначала энергия источника расходуется на создание электрического поля между пластинами конденсатора при разряде, а затем возвращается обратно источнику при разряде.</vt:lpstr>
      <vt:lpstr>Любые токоведущие части, изолированные между собой имеют определенную емкость.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Активное сопротивление в цепи переменного тока</dc:title>
  <dc:creator>Юлия Жарова</dc:creator>
  <cp:lastModifiedBy>Юлия Жарова</cp:lastModifiedBy>
  <cp:revision>3</cp:revision>
  <dcterms:created xsi:type="dcterms:W3CDTF">2022-01-19T02:47:27Z</dcterms:created>
  <dcterms:modified xsi:type="dcterms:W3CDTF">2022-01-24T03:02:48Z</dcterms:modified>
</cp:coreProperties>
</file>