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9" r:id="rId2"/>
    <p:sldMasterId id="2147483731" r:id="rId3"/>
    <p:sldMasterId id="2147483743" r:id="rId4"/>
    <p:sldMasterId id="2147483758" r:id="rId5"/>
    <p:sldMasterId id="2147483770" r:id="rId6"/>
    <p:sldMasterId id="2147483782" r:id="rId7"/>
    <p:sldMasterId id="2147483797" r:id="rId8"/>
    <p:sldMasterId id="2147483809" r:id="rId9"/>
    <p:sldMasterId id="2147483821" r:id="rId10"/>
    <p:sldMasterId id="2147484005" r:id="rId11"/>
    <p:sldMasterId id="2147484020" r:id="rId12"/>
    <p:sldMasterId id="2147484032" r:id="rId13"/>
    <p:sldMasterId id="2147484044" r:id="rId14"/>
    <p:sldMasterId id="2147484059" r:id="rId15"/>
    <p:sldMasterId id="2147484071" r:id="rId16"/>
    <p:sldMasterId id="2147484083" r:id="rId17"/>
    <p:sldMasterId id="2147484098" r:id="rId18"/>
    <p:sldMasterId id="2147484110" r:id="rId19"/>
    <p:sldMasterId id="2147484122" r:id="rId20"/>
    <p:sldMasterId id="2147484136" r:id="rId21"/>
  </p:sldMasterIdLst>
  <p:notesMasterIdLst>
    <p:notesMasterId r:id="rId50"/>
  </p:notesMasterIdLst>
  <p:sldIdLst>
    <p:sldId id="257" r:id="rId22"/>
    <p:sldId id="267" r:id="rId23"/>
    <p:sldId id="268" r:id="rId24"/>
    <p:sldId id="269" r:id="rId25"/>
    <p:sldId id="270" r:id="rId26"/>
    <p:sldId id="296" r:id="rId27"/>
    <p:sldId id="297" r:id="rId28"/>
    <p:sldId id="298" r:id="rId29"/>
    <p:sldId id="299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1" r:id="rId47"/>
    <p:sldId id="292" r:id="rId48"/>
    <p:sldId id="30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7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12" Type="http://schemas.openxmlformats.org/officeDocument/2006/relationships/image" Target="../media/image86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11" Type="http://schemas.openxmlformats.org/officeDocument/2006/relationships/image" Target="../media/image85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19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18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19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A230-E97A-46A3-878D-956E27CA02CB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B6F68-33C9-4A02-AF45-858E303FA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45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6131F6-EFEA-4E3B-A58F-CB13EC110BC9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49FF10-2454-4253-94FF-CDBE0ABC5BEC}" type="slidenum">
              <a:rPr lang="ru-RU" smtClean="0"/>
              <a:pPr eaLnBrk="1" hangingPunct="1"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D1D83-875A-414F-8049-209301AF03F5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10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4027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665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5684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04360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91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68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31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1530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6322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8776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2883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2040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3606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6011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7022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9707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6652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04360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1090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1360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1320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8003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0413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29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6652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44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51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3929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4027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5684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6011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6652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04360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095899"/>
      </p:ext>
    </p:extLst>
  </p:cSld>
  <p:clrMapOvr>
    <a:masterClrMapping/>
  </p:clrMapOvr>
  <p:transition spd="slow">
    <p:cover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509443"/>
      </p:ext>
    </p:extLst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04360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947737"/>
      </p:ext>
    </p:extLst>
  </p:cSld>
  <p:clrMapOvr>
    <a:masterClrMapping/>
  </p:clrMapOvr>
  <p:transition spd="slow">
    <p:cover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034917"/>
      </p:ext>
    </p:extLst>
  </p:cSld>
  <p:clrMapOvr>
    <a:masterClrMapping/>
  </p:clrMapOvr>
  <p:transition spd="slow">
    <p:cover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585465"/>
      </p:ext>
    </p:extLst>
  </p:cSld>
  <p:clrMapOvr>
    <a:masterClrMapping/>
  </p:clrMapOvr>
  <p:transition spd="slow">
    <p:cover dir="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715027"/>
      </p:ext>
    </p:extLst>
  </p:cSld>
  <p:clrMapOvr>
    <a:masterClrMapping/>
  </p:clrMapOvr>
  <p:transition spd="slow">
    <p:cover dir="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904295"/>
      </p:ext>
    </p:extLst>
  </p:cSld>
  <p:clrMapOvr>
    <a:masterClrMapping/>
  </p:clrMapOvr>
  <p:transition spd="slow">
    <p:cover dir="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937259"/>
      </p:ext>
    </p:extLst>
  </p:cSld>
  <p:clrMapOvr>
    <a:masterClrMapping/>
  </p:clrMapOvr>
  <p:transition spd="slow">
    <p:cover dir="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632537"/>
      </p:ext>
    </p:extLst>
  </p:cSld>
  <p:clrMapOvr>
    <a:masterClrMapping/>
  </p:clrMapOvr>
  <p:transition spd="slow">
    <p:cover dir="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413525"/>
      </p:ext>
    </p:extLst>
  </p:cSld>
  <p:clrMapOvr>
    <a:masterClrMapping/>
  </p:clrMapOvr>
  <p:transition spd="slow">
    <p:cover dir="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6370"/>
      </p:ext>
    </p:extLst>
  </p:cSld>
  <p:clrMapOvr>
    <a:masterClrMapping/>
  </p:clrMapOvr>
  <p:transition spd="slow">
    <p:cover dir="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095899"/>
      </p:ext>
    </p:extLst>
  </p:cSld>
  <p:clrMapOvr>
    <a:masterClrMapping/>
  </p:clrMapOvr>
  <p:transition spd="slow">
    <p:cover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509443"/>
      </p:ext>
    </p:extLst>
  </p:cSld>
  <p:clrMapOvr>
    <a:masterClrMapping/>
  </p:clrMapOvr>
  <p:transition spd="slow">
    <p:cover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1090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1360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1320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8003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0413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29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44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51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3929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4027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947737"/>
      </p:ext>
    </p:extLst>
  </p:cSld>
  <p:clrMapOvr>
    <a:masterClrMapping/>
  </p:clrMapOvr>
  <p:transition spd="slow">
    <p:cover dir="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5684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66527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043601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095899"/>
      </p:ext>
    </p:extLst>
  </p:cSld>
  <p:clrMapOvr>
    <a:masterClrMapping/>
  </p:clrMapOvr>
  <p:transition spd="slow">
    <p:cover dir="d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509443"/>
      </p:ext>
    </p:extLst>
  </p:cSld>
  <p:clrMapOvr>
    <a:masterClrMapping/>
  </p:clrMapOvr>
  <p:transition spd="slow">
    <p:cover dir="d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947737"/>
      </p:ext>
    </p:extLst>
  </p:cSld>
  <p:clrMapOvr>
    <a:masterClrMapping/>
  </p:clrMapOvr>
  <p:transition spd="slow">
    <p:cover dir="d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034917"/>
      </p:ext>
    </p:extLst>
  </p:cSld>
  <p:clrMapOvr>
    <a:masterClrMapping/>
  </p:clrMapOvr>
  <p:transition spd="slow">
    <p:cover dir="d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585465"/>
      </p:ext>
    </p:extLst>
  </p:cSld>
  <p:clrMapOvr>
    <a:masterClrMapping/>
  </p:clrMapOvr>
  <p:transition spd="slow">
    <p:cover dir="d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715027"/>
      </p:ext>
    </p:extLst>
  </p:cSld>
  <p:clrMapOvr>
    <a:masterClrMapping/>
  </p:clrMapOvr>
  <p:transition spd="slow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034917"/>
      </p:ext>
    </p:extLst>
  </p:cSld>
  <p:clrMapOvr>
    <a:masterClrMapping/>
  </p:clrMapOvr>
  <p:transition spd="slow">
    <p:cover dir="d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904295"/>
      </p:ext>
    </p:extLst>
  </p:cSld>
  <p:clrMapOvr>
    <a:masterClrMapping/>
  </p:clrMapOvr>
  <p:transition spd="slow">
    <p:cover dir="d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937259"/>
      </p:ext>
    </p:extLst>
  </p:cSld>
  <p:clrMapOvr>
    <a:masterClrMapping/>
  </p:clrMapOvr>
  <p:transition spd="slow">
    <p:cover dir="d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632537"/>
      </p:ext>
    </p:extLst>
  </p:cSld>
  <p:clrMapOvr>
    <a:masterClrMapping/>
  </p:clrMapOvr>
  <p:transition spd="slow">
    <p:cover dir="d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413525"/>
      </p:ext>
    </p:extLst>
  </p:cSld>
  <p:clrMapOvr>
    <a:masterClrMapping/>
  </p:clrMapOvr>
  <p:transition spd="slow">
    <p:cover dir="d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6370"/>
      </p:ext>
    </p:extLst>
  </p:cSld>
  <p:clrMapOvr>
    <a:masterClrMapping/>
  </p:clrMapOvr>
  <p:transition spd="slow">
    <p:cover dir="d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585465"/>
      </p:ext>
    </p:extLst>
  </p:cSld>
  <p:clrMapOvr>
    <a:masterClrMapping/>
  </p:clrMapOvr>
  <p:transition spd="slow">
    <p:cover dir="d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1090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1360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1320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8003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1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715027"/>
      </p:ext>
    </p:extLst>
  </p:cSld>
  <p:clrMapOvr>
    <a:masterClrMapping/>
  </p:clrMapOvr>
  <p:transition spd="slow">
    <p:cover dir="d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0413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29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44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51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3929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4027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5684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66527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0436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904295"/>
      </p:ext>
    </p:extLst>
  </p:cSld>
  <p:clrMapOvr>
    <a:masterClrMapping/>
  </p:clrMapOvr>
  <p:transition spd="slow">
    <p:cover dir="d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095899"/>
      </p:ext>
    </p:extLst>
  </p:cSld>
  <p:clrMapOvr>
    <a:masterClrMapping/>
  </p:clrMapOvr>
  <p:transition spd="slow">
    <p:cover dir="d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509443"/>
      </p:ext>
    </p:extLst>
  </p:cSld>
  <p:clrMapOvr>
    <a:masterClrMapping/>
  </p:clrMapOvr>
  <p:transition spd="slow">
    <p:cover dir="d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947737"/>
      </p:ext>
    </p:extLst>
  </p:cSld>
  <p:clrMapOvr>
    <a:masterClrMapping/>
  </p:clrMapOvr>
  <p:transition spd="slow">
    <p:cover dir="d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034917"/>
      </p:ext>
    </p:extLst>
  </p:cSld>
  <p:clrMapOvr>
    <a:masterClrMapping/>
  </p:clrMapOvr>
  <p:transition spd="slow">
    <p:cover dir="d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585465"/>
      </p:ext>
    </p:extLst>
  </p:cSld>
  <p:clrMapOvr>
    <a:masterClrMapping/>
  </p:clrMapOvr>
  <p:transition spd="slow">
    <p:cover dir="d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715027"/>
      </p:ext>
    </p:extLst>
  </p:cSld>
  <p:clrMapOvr>
    <a:masterClrMapping/>
  </p:clrMapOvr>
  <p:transition spd="slow">
    <p:cover dir="d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904295"/>
      </p:ext>
    </p:extLst>
  </p:cSld>
  <p:clrMapOvr>
    <a:masterClrMapping/>
  </p:clrMapOvr>
  <p:transition spd="slow">
    <p:cover dir="d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937259"/>
      </p:ext>
    </p:extLst>
  </p:cSld>
  <p:clrMapOvr>
    <a:masterClrMapping/>
  </p:clrMapOvr>
  <p:transition spd="slow">
    <p:cover dir="d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632537"/>
      </p:ext>
    </p:extLst>
  </p:cSld>
  <p:clrMapOvr>
    <a:masterClrMapping/>
  </p:clrMapOvr>
  <p:transition spd="slow">
    <p:cover dir="d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413525"/>
      </p:ext>
    </p:extLst>
  </p:cSld>
  <p:clrMapOvr>
    <a:masterClrMapping/>
  </p:clrMapOvr>
  <p:transition spd="slow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937259"/>
      </p:ext>
    </p:extLst>
  </p:cSld>
  <p:clrMapOvr>
    <a:masterClrMapping/>
  </p:clrMapOvr>
  <p:transition spd="slow">
    <p:cover dir="d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6370"/>
      </p:ext>
    </p:extLst>
  </p:cSld>
  <p:clrMapOvr>
    <a:masterClrMapping/>
  </p:clrMapOvr>
  <p:transition spd="slow">
    <p:cover dir="d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632537"/>
      </p:ext>
    </p:extLst>
  </p:cSld>
  <p:clrMapOvr>
    <a:masterClrMapping/>
  </p:clrMapOvr>
  <p:transition spd="slow">
    <p:cover dir="d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79810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30488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3949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91447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4793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62593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5761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84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413525"/>
      </p:ext>
    </p:extLst>
  </p:cSld>
  <p:clrMapOvr>
    <a:masterClrMapping/>
  </p:clrMapOvr>
  <p:transition spd="slow">
    <p:cover dir="d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18295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42958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9833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66527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043601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78623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2549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947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3623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24803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6370"/>
      </p:ext>
    </p:extLst>
  </p:cSld>
  <p:clrMapOvr>
    <a:masterClrMapping/>
  </p:clrMapOvr>
  <p:transition spd="slow">
    <p:cover dir="d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2969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21275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8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8018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03631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2277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54571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96336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355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13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10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1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13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800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800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04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29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44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511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392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4027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5684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665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04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04360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095899"/>
      </p:ext>
    </p:extLst>
  </p:cSld>
  <p:clrMapOvr>
    <a:masterClrMapping/>
  </p:clrMapOvr>
  <p:transition spd="slow">
    <p:cover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509443"/>
      </p:ext>
    </p:extLst>
  </p:cSld>
  <p:clrMapOvr>
    <a:masterClrMapping/>
  </p:clrMapOvr>
  <p:transition spd="slow">
    <p:cover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947737"/>
      </p:ext>
    </p:extLst>
  </p:cSld>
  <p:clrMapOvr>
    <a:masterClrMapping/>
  </p:clrMapOvr>
  <p:transition spd="slow">
    <p:cover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034917"/>
      </p:ext>
    </p:extLst>
  </p:cSld>
  <p:clrMapOvr>
    <a:masterClrMapping/>
  </p:clrMapOvr>
  <p:transition spd="slow">
    <p:cover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585465"/>
      </p:ext>
    </p:extLst>
  </p:cSld>
  <p:clrMapOvr>
    <a:masterClrMapping/>
  </p:clrMapOvr>
  <p:transition spd="slow">
    <p:cover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715027"/>
      </p:ext>
    </p:extLst>
  </p:cSld>
  <p:clrMapOvr>
    <a:masterClrMapping/>
  </p:clrMapOvr>
  <p:transition spd="slow">
    <p:cover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904295"/>
      </p:ext>
    </p:extLst>
  </p:cSld>
  <p:clrMapOvr>
    <a:masterClrMapping/>
  </p:clrMapOvr>
  <p:transition spd="slow">
    <p:cover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937259"/>
      </p:ext>
    </p:extLst>
  </p:cSld>
  <p:clrMapOvr>
    <a:masterClrMapping/>
  </p:clrMapOvr>
  <p:transition spd="slow">
    <p:cover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632537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29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413525"/>
      </p:ext>
    </p:extLst>
  </p:cSld>
  <p:clrMapOvr>
    <a:masterClrMapping/>
  </p:clrMapOvr>
  <p:transition spd="slow">
    <p:cover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6370"/>
      </p:ext>
    </p:extLst>
  </p:cSld>
  <p:clrMapOvr>
    <a:masterClrMapping/>
  </p:clrMapOvr>
  <p:transition spd="slow">
    <p:cover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44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10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1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13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800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04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29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44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511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511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392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4027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5684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6652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04360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095899"/>
      </p:ext>
    </p:extLst>
  </p:cSld>
  <p:clrMapOvr>
    <a:masterClrMapping/>
  </p:clrMapOvr>
  <p:transition spd="slow">
    <p:cover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509443"/>
      </p:ext>
    </p:extLst>
  </p:cSld>
  <p:clrMapOvr>
    <a:masterClrMapping/>
  </p:clrMapOvr>
  <p:transition spd="slow">
    <p:cover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947737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392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034917"/>
      </p:ext>
    </p:extLst>
  </p:cSld>
  <p:clrMapOvr>
    <a:masterClrMapping/>
  </p:clrMapOvr>
  <p:transition spd="slow">
    <p:cover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585465"/>
      </p:ext>
    </p:extLst>
  </p:cSld>
  <p:clrMapOvr>
    <a:masterClrMapping/>
  </p:clrMapOvr>
  <p:transition spd="slow">
    <p:cover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715027"/>
      </p:ext>
    </p:extLst>
  </p:cSld>
  <p:clrMapOvr>
    <a:masterClrMapping/>
  </p:clrMapOvr>
  <p:transition spd="slow">
    <p:cover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904295"/>
      </p:ext>
    </p:extLst>
  </p:cSld>
  <p:clrMapOvr>
    <a:masterClrMapping/>
  </p:clrMapOvr>
  <p:transition spd="slow">
    <p:cover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937259"/>
      </p:ext>
    </p:extLst>
  </p:cSld>
  <p:clrMapOvr>
    <a:masterClrMapping/>
  </p:clrMapOvr>
  <p:transition spd="slow">
    <p:cover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632537"/>
      </p:ext>
    </p:extLst>
  </p:cSld>
  <p:clrMapOvr>
    <a:masterClrMapping/>
  </p:clrMapOvr>
  <p:transition spd="slow">
    <p:cover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413525"/>
      </p:ext>
    </p:extLst>
  </p:cSld>
  <p:clrMapOvr>
    <a:masterClrMapping/>
  </p:clrMapOvr>
  <p:transition spd="slow">
    <p:cover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6370"/>
      </p:ext>
    </p:extLst>
  </p:cSld>
  <p:clrMapOvr>
    <a:masterClrMapping/>
  </p:clrMapOvr>
  <p:transition spd="slow">
    <p:cover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35" r:id="rId12"/>
    <p:sldLayoutId id="2147483836" r:id="rId13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5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5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slide" Target="slide15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5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5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Relationship Id="rId9" Type="http://schemas.openxmlformats.org/officeDocument/2006/relationships/oleObject" Target="../embeddings/oleObject7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3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4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4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4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Relationship Id="rId9" Type="http://schemas.openxmlformats.org/officeDocument/2006/relationships/oleObject" Target="../embeddings/oleObject10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4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/>
          <p:cNvSpPr txBox="1">
            <a:spLocks noChangeArrowheads="1"/>
          </p:cNvSpPr>
          <p:nvPr/>
        </p:nvSpPr>
        <p:spPr bwMode="auto">
          <a:xfrm>
            <a:off x="2928938" y="2643188"/>
            <a:ext cx="3357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4000" b="1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/>
            <a:endParaRPr lang="ru-RU" sz="400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-27086" y="1732593"/>
            <a:ext cx="9102114" cy="21564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5400" b="1" i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Предел </a:t>
            </a:r>
            <a:r>
              <a:rPr lang="ru-RU" sz="54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5400" b="1" i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5400" b="1" i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869160"/>
            <a:ext cx="4259693" cy="121794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749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358188" cy="466248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Вычислить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Делим числитель и знаменатель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дроби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наивысшую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из имеющихся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степень переменной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т.е. на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i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800" b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5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825" y="3716338"/>
          <a:ext cx="2212975" cy="730250"/>
        </p:xfrm>
        <a:graphic>
          <a:graphicData uri="http://schemas.openxmlformats.org/presentationml/2006/ole">
            <p:oleObj spid="_x0000_s7233" name="Формула" r:id="rId3" imgW="1307532" imgH="431613" progId="Equation.3">
              <p:embed/>
            </p:oleObj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2425700" y="3284538"/>
          <a:ext cx="3214688" cy="1485900"/>
        </p:xfrm>
        <a:graphic>
          <a:graphicData uri="http://schemas.openxmlformats.org/presentationml/2006/ole">
            <p:oleObj spid="_x0000_s7234" name="Формула" r:id="rId4" imgW="1422400" imgH="787400" progId="Equation.3">
              <p:embed/>
            </p:oleObj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5586413" y="3357563"/>
          <a:ext cx="2435225" cy="1295400"/>
        </p:xfrm>
        <a:graphic>
          <a:graphicData uri="http://schemas.openxmlformats.org/presentationml/2006/ole">
            <p:oleObj spid="_x0000_s7235" name="Формула" r:id="rId5" imgW="1193800" imgH="762000" progId="Equation.3">
              <p:embed/>
            </p:oleObj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103188" y="4797425"/>
          <a:ext cx="2933700" cy="1404938"/>
        </p:xfrm>
        <a:graphic>
          <a:graphicData uri="http://schemas.openxmlformats.org/presentationml/2006/ole">
            <p:oleObj spid="_x0000_s7236" name="Формула" r:id="rId6" imgW="1460500" imgH="838200" progId="Equation.3">
              <p:embed/>
            </p:oleObj>
          </a:graphicData>
        </a:graphic>
      </p:graphicFrame>
      <p:graphicFrame>
        <p:nvGraphicFramePr>
          <p:cNvPr id="48139" name="Object 7"/>
          <p:cNvGraphicFramePr>
            <a:graphicFrameLocks noChangeAspect="1"/>
          </p:cNvGraphicFramePr>
          <p:nvPr/>
        </p:nvGraphicFramePr>
        <p:xfrm>
          <a:off x="2768600" y="4724400"/>
          <a:ext cx="3663950" cy="1492250"/>
        </p:xfrm>
        <a:graphic>
          <a:graphicData uri="http://schemas.openxmlformats.org/presentationml/2006/ole">
            <p:oleObj spid="_x0000_s7237" name="Формула" r:id="rId7" imgW="1562100" imgH="762000" progId="Equation.3">
              <p:embed/>
            </p:oleObj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6300788" y="5013325"/>
          <a:ext cx="2646362" cy="825500"/>
        </p:xfrm>
        <a:graphic>
          <a:graphicData uri="http://schemas.openxmlformats.org/presentationml/2006/ole">
            <p:oleObj spid="_x0000_s7238" name="Формула" r:id="rId8" imgW="1054100" imgH="39370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140200" y="836613"/>
          <a:ext cx="2392363" cy="874712"/>
        </p:xfrm>
        <a:graphic>
          <a:graphicData uri="http://schemas.openxmlformats.org/presentationml/2006/ole">
            <p:oleObj spid="_x0000_s7239" name="Формула" r:id="rId9" imgW="1180588" imgH="43161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98343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8358188" cy="4662487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Пример 2.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Вычислить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Делим числитель и знаменатель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дроби </a:t>
            </a:r>
            <a:r>
              <a:rPr lang="ru-RU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наивысшую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из имеющихся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степень переменной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т.е. на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baseline="30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800" b="1" baseline="30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67602816"/>
              </p:ext>
            </p:extLst>
          </p:nvPr>
        </p:nvGraphicFramePr>
        <p:xfrm>
          <a:off x="179512" y="3429000"/>
          <a:ext cx="2476500" cy="679450"/>
        </p:xfrm>
        <a:graphic>
          <a:graphicData uri="http://schemas.openxmlformats.org/presentationml/2006/ole">
            <p:oleObj spid="_x0000_s8257" name="Формула" r:id="rId3" imgW="1574800" imgH="431800" progId="Equation.3">
              <p:embed/>
            </p:oleObj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4265126"/>
              </p:ext>
            </p:extLst>
          </p:nvPr>
        </p:nvGraphicFramePr>
        <p:xfrm>
          <a:off x="2627784" y="3068960"/>
          <a:ext cx="3308350" cy="1296988"/>
        </p:xfrm>
        <a:graphic>
          <a:graphicData uri="http://schemas.openxmlformats.org/presentationml/2006/ole">
            <p:oleObj spid="_x0000_s8258" name="Формула" r:id="rId4" imgW="1676400" imgH="787400" progId="Equation.3">
              <p:embed/>
            </p:oleObj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50024762"/>
              </p:ext>
            </p:extLst>
          </p:nvPr>
        </p:nvGraphicFramePr>
        <p:xfrm>
          <a:off x="5868144" y="3068960"/>
          <a:ext cx="2886075" cy="1225550"/>
        </p:xfrm>
        <a:graphic>
          <a:graphicData uri="http://schemas.openxmlformats.org/presentationml/2006/ole">
            <p:oleObj spid="_x0000_s8259" name="Формула" r:id="rId5" imgW="1497950" imgH="761669" progId="Equation.3">
              <p:embed/>
            </p:oleObj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323850" y="4437063"/>
          <a:ext cx="3089275" cy="1223962"/>
        </p:xfrm>
        <a:graphic>
          <a:graphicData uri="http://schemas.openxmlformats.org/presentationml/2006/ole">
            <p:oleObj spid="_x0000_s8260" name="Формула" r:id="rId6" imgW="1765300" imgH="838200" progId="Equation.3">
              <p:embed/>
            </p:oleObj>
          </a:graphicData>
        </a:graphic>
      </p:graphicFrame>
      <p:graphicFrame>
        <p:nvGraphicFramePr>
          <p:cNvPr id="48139" name="Object 7"/>
          <p:cNvGraphicFramePr>
            <a:graphicFrameLocks noChangeAspect="1"/>
          </p:cNvGraphicFramePr>
          <p:nvPr/>
        </p:nvGraphicFramePr>
        <p:xfrm>
          <a:off x="3348038" y="4292600"/>
          <a:ext cx="4776787" cy="1460500"/>
        </p:xfrm>
        <a:graphic>
          <a:graphicData uri="http://schemas.openxmlformats.org/presentationml/2006/ole">
            <p:oleObj spid="_x0000_s8261" name="Формула" r:id="rId7" imgW="2082800" imgH="762000" progId="Equation.3">
              <p:embed/>
            </p:oleObj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1004888" y="5805488"/>
          <a:ext cx="3443287" cy="825500"/>
        </p:xfrm>
        <a:graphic>
          <a:graphicData uri="http://schemas.openxmlformats.org/presentationml/2006/ole">
            <p:oleObj spid="_x0000_s8262" name="Формула" r:id="rId8" imgW="1371600" imgH="39370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62425" y="765175"/>
          <a:ext cx="2438400" cy="719138"/>
        </p:xfrm>
        <a:graphic>
          <a:graphicData uri="http://schemas.openxmlformats.org/presentationml/2006/ole">
            <p:oleObj spid="_x0000_s8263" name="Формула" r:id="rId9" imgW="1459866" imgH="43161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629516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6572250" cy="411162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8358188" cy="597721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Пример 3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Вычислить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Делим числитель и знаменатель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дроби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наивысшую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из имеющихся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степень переменной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т.е. на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существует)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800" b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560974627"/>
              </p:ext>
            </p:extLst>
          </p:nvPr>
        </p:nvGraphicFramePr>
        <p:xfrm>
          <a:off x="395536" y="3140968"/>
          <a:ext cx="2265856" cy="802382"/>
        </p:xfrm>
        <a:graphic>
          <a:graphicData uri="http://schemas.openxmlformats.org/presentationml/2006/ole">
            <p:oleObj spid="_x0000_s9290" name="Формула" r:id="rId4" imgW="1218671" imgH="431613" progId="Equation.3">
              <p:embed/>
            </p:oleObj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6877978"/>
              </p:ext>
            </p:extLst>
          </p:nvPr>
        </p:nvGraphicFramePr>
        <p:xfrm>
          <a:off x="2627784" y="2780928"/>
          <a:ext cx="2892425" cy="1385888"/>
        </p:xfrm>
        <a:graphic>
          <a:graphicData uri="http://schemas.openxmlformats.org/presentationml/2006/ole">
            <p:oleObj spid="_x0000_s9291" name="Формула" r:id="rId5" imgW="1371600" imgH="787400" progId="Equation.3">
              <p:embed/>
            </p:oleObj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0994813"/>
              </p:ext>
            </p:extLst>
          </p:nvPr>
        </p:nvGraphicFramePr>
        <p:xfrm>
          <a:off x="5436096" y="2780928"/>
          <a:ext cx="2722562" cy="1349375"/>
        </p:xfrm>
        <a:graphic>
          <a:graphicData uri="http://schemas.openxmlformats.org/presentationml/2006/ole">
            <p:oleObj spid="_x0000_s9292" name="Формула" r:id="rId6" imgW="1282700" imgH="762000" progId="Equation.3">
              <p:embed/>
            </p:oleObj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6581907"/>
              </p:ext>
            </p:extLst>
          </p:nvPr>
        </p:nvGraphicFramePr>
        <p:xfrm>
          <a:off x="251520" y="4077072"/>
          <a:ext cx="3109913" cy="1404938"/>
        </p:xfrm>
        <a:graphic>
          <a:graphicData uri="http://schemas.openxmlformats.org/presentationml/2006/ole">
            <p:oleObj spid="_x0000_s9293" name="Формула" r:id="rId7" imgW="1549400" imgH="838200" progId="Equation.3">
              <p:embed/>
            </p:oleObj>
          </a:graphicData>
        </a:graphic>
      </p:graphicFrame>
      <p:graphicFrame>
        <p:nvGraphicFramePr>
          <p:cNvPr id="481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8962046"/>
              </p:ext>
            </p:extLst>
          </p:nvPr>
        </p:nvGraphicFramePr>
        <p:xfrm>
          <a:off x="3275856" y="4005064"/>
          <a:ext cx="3870325" cy="1492250"/>
        </p:xfrm>
        <a:graphic>
          <a:graphicData uri="http://schemas.openxmlformats.org/presentationml/2006/ole">
            <p:oleObj spid="_x0000_s9294" name="Формула" r:id="rId8" imgW="1651000" imgH="762000" progId="Equation.3">
              <p:embed/>
            </p:oleObj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9317314"/>
              </p:ext>
            </p:extLst>
          </p:nvPr>
        </p:nvGraphicFramePr>
        <p:xfrm>
          <a:off x="323528" y="5589240"/>
          <a:ext cx="2646363" cy="825500"/>
        </p:xfrm>
        <a:graphic>
          <a:graphicData uri="http://schemas.openxmlformats.org/presentationml/2006/ole">
            <p:oleObj spid="_x0000_s9295" name="Формула" r:id="rId9" imgW="1054100" imgH="39370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067175" y="620713"/>
          <a:ext cx="2089150" cy="815975"/>
        </p:xfrm>
        <a:graphic>
          <a:graphicData uri="http://schemas.openxmlformats.org/presentationml/2006/ole">
            <p:oleObj spid="_x0000_s9296" name="Формула" r:id="rId10" imgW="1104900" imgH="431800" progId="Equation.3">
              <p:embed/>
            </p:oleObj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6892942"/>
              </p:ext>
            </p:extLst>
          </p:nvPr>
        </p:nvGraphicFramePr>
        <p:xfrm>
          <a:off x="5364088" y="5805264"/>
          <a:ext cx="936625" cy="355600"/>
        </p:xfrm>
        <a:graphic>
          <a:graphicData uri="http://schemas.openxmlformats.org/presentationml/2006/ole">
            <p:oleObj spid="_x0000_s9297" name="Формула" r:id="rId11" imgW="279158" imgH="12689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1725377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Правила вычисления пределов</a:t>
            </a:r>
          </a:p>
        </p:txBody>
      </p:sp>
      <p:sp>
        <p:nvSpPr>
          <p:cNvPr id="22531" name="Объект 1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295198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1. Если старшая степень числителя и знаменателя совпадают, то предел такого вида всегда будет равен отношению коэффициентов при старших степенях переменной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6246066"/>
              </p:ext>
            </p:extLst>
          </p:nvPr>
        </p:nvGraphicFramePr>
        <p:xfrm>
          <a:off x="1979712" y="4149080"/>
          <a:ext cx="4733925" cy="1450975"/>
        </p:xfrm>
        <a:graphic>
          <a:graphicData uri="http://schemas.openxmlformats.org/presentationml/2006/ole">
            <p:oleObj spid="_x0000_s10251" name="Формула" r:id="rId4" imgW="1409088" imgH="43161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033437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Правила вычисления пределов</a:t>
            </a:r>
          </a:p>
        </p:txBody>
      </p:sp>
      <p:sp>
        <p:nvSpPr>
          <p:cNvPr id="23555" name="Объект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223234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2. Если степень знаменателя выше степени числителя, то предел такого вида равен нулю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87450" y="3429000"/>
          <a:ext cx="6472238" cy="1655763"/>
        </p:xfrm>
        <a:graphic>
          <a:graphicData uri="http://schemas.openxmlformats.org/presentationml/2006/ole">
            <p:oleObj spid="_x0000_s11275" name="Формула" r:id="rId4" imgW="1688367" imgH="43161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817132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Правила вычисления пределов</a:t>
            </a:r>
          </a:p>
        </p:txBody>
      </p:sp>
      <p:sp>
        <p:nvSpPr>
          <p:cNvPr id="24579" name="Объект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273640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3. Если же старшая степень числителя выше степени знаменателя, то, очевидно, все слагаемые знаменателя в пределе будут равны нулю, это означает, что предел не существует.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87450" y="3789363"/>
          <a:ext cx="5718175" cy="1800225"/>
        </p:xfrm>
        <a:graphic>
          <a:graphicData uri="http://schemas.openxmlformats.org/presentationml/2006/ole">
            <p:oleObj spid="_x0000_s12299" name="Формула" r:id="rId4" imgW="13716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08624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961" y="1147463"/>
            <a:ext cx="7417519" cy="449736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534606"/>
              </p:ext>
            </p:extLst>
          </p:nvPr>
        </p:nvGraphicFramePr>
        <p:xfrm>
          <a:off x="1968500" y="1473200"/>
          <a:ext cx="2755900" cy="1092200"/>
        </p:xfrm>
        <a:graphic>
          <a:graphicData uri="http://schemas.openxmlformats.org/presentationml/2006/ole">
            <p:oleObj spid="_x0000_s13386" name="Формула" r:id="rId3" imgW="1079280" imgH="43164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188712"/>
              </p:ext>
            </p:extLst>
          </p:nvPr>
        </p:nvGraphicFramePr>
        <p:xfrm>
          <a:off x="1907704" y="2636912"/>
          <a:ext cx="2481263" cy="979487"/>
        </p:xfrm>
        <a:graphic>
          <a:graphicData uri="http://schemas.openxmlformats.org/presentationml/2006/ole">
            <p:oleObj spid="_x0000_s13387" name="Формула" r:id="rId4" imgW="1028254" imgH="406224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55918373"/>
              </p:ext>
            </p:extLst>
          </p:nvPr>
        </p:nvGraphicFramePr>
        <p:xfrm>
          <a:off x="1979712" y="3645024"/>
          <a:ext cx="2830512" cy="1104900"/>
        </p:xfrm>
        <a:graphic>
          <a:graphicData uri="http://schemas.openxmlformats.org/presentationml/2006/ole">
            <p:oleObj spid="_x0000_s13388" name="Формула" r:id="rId5" imgW="1104900" imgH="4318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2438149"/>
              </p:ext>
            </p:extLst>
          </p:nvPr>
        </p:nvGraphicFramePr>
        <p:xfrm>
          <a:off x="1907704" y="4797152"/>
          <a:ext cx="3022600" cy="958850"/>
        </p:xfrm>
        <a:graphic>
          <a:graphicData uri="http://schemas.openxmlformats.org/presentationml/2006/ole">
            <p:oleObj spid="_x0000_s13389" name="Формула" r:id="rId6" imgW="1358310" imgH="431613" progId="Equation.3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Вычислите самостоятельно пределы функций на бесконечности:</a:t>
            </a:r>
          </a:p>
        </p:txBody>
      </p:sp>
    </p:spTree>
    <p:extLst>
      <p:ext uri="{BB962C8B-B14F-4D97-AF65-F5344CB8AC3E}">
        <p14:creationId xmlns:p14="http://schemas.microsoft.com/office/powerpoint/2010/main" xmlns="" val="38282595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13" y="260648"/>
            <a:ext cx="822960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вычисления пределов в точке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13607"/>
            <a:ext cx="8785225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Если функция существует в точке </a:t>
            </a:r>
            <a:r>
              <a:rPr lang="en-US" sz="2800" dirty="0" smtClean="0">
                <a:solidFill>
                  <a:srgbClr val="0070C0"/>
                </a:solidFill>
              </a:rPr>
              <a:t>x</a:t>
            </a:r>
            <a:r>
              <a:rPr lang="ru-RU" sz="2800" dirty="0" smtClean="0">
                <a:solidFill>
                  <a:srgbClr val="0070C0"/>
                </a:solidFill>
              </a:rPr>
              <a:t> = 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ru-RU" sz="2800" dirty="0" smtClean="0">
                <a:solidFill>
                  <a:srgbClr val="0070C0"/>
                </a:solidFill>
              </a:rPr>
              <a:t>, то ее предел равен </a:t>
            </a:r>
            <a:r>
              <a:rPr lang="en-US" sz="2800" dirty="0" smtClean="0">
                <a:solidFill>
                  <a:srgbClr val="0070C0"/>
                </a:solidFill>
              </a:rPr>
              <a:t>f</a:t>
            </a:r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ru-RU" sz="2800" dirty="0" smtClean="0">
                <a:solidFill>
                  <a:srgbClr val="0070C0"/>
                </a:solidFill>
              </a:rPr>
              <a:t>).</a:t>
            </a: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sz="2800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(т.к.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5000902"/>
              </p:ext>
            </p:extLst>
          </p:nvPr>
        </p:nvGraphicFramePr>
        <p:xfrm>
          <a:off x="3923134" y="2348880"/>
          <a:ext cx="1965325" cy="744538"/>
        </p:xfrm>
        <a:graphic>
          <a:graphicData uri="http://schemas.openxmlformats.org/presentationml/2006/ole">
            <p:oleObj spid="_x0000_s14401" name="Формула" r:id="rId3" imgW="837836" imgH="317362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7278274"/>
              </p:ext>
            </p:extLst>
          </p:nvPr>
        </p:nvGraphicFramePr>
        <p:xfrm>
          <a:off x="323528" y="3933056"/>
          <a:ext cx="2301875" cy="692150"/>
        </p:xfrm>
        <a:graphic>
          <a:graphicData uri="http://schemas.openxmlformats.org/presentationml/2006/ole">
            <p:oleObj spid="_x0000_s14402" name="Формула" r:id="rId4" imgW="1015559" imgH="304668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4497711"/>
              </p:ext>
            </p:extLst>
          </p:nvPr>
        </p:nvGraphicFramePr>
        <p:xfrm>
          <a:off x="2483768" y="3861048"/>
          <a:ext cx="2797175" cy="722312"/>
        </p:xfrm>
        <a:graphic>
          <a:graphicData uri="http://schemas.openxmlformats.org/presentationml/2006/ole">
            <p:oleObj spid="_x0000_s14403" name="Формула" r:id="rId5" imgW="1180588" imgH="304668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6612275"/>
              </p:ext>
            </p:extLst>
          </p:nvPr>
        </p:nvGraphicFramePr>
        <p:xfrm>
          <a:off x="3059832" y="4797152"/>
          <a:ext cx="1541463" cy="441325"/>
        </p:xfrm>
        <a:graphic>
          <a:graphicData uri="http://schemas.openxmlformats.org/presentationml/2006/ole">
            <p:oleObj spid="_x0000_s14404" name="Формула" r:id="rId6" imgW="621760" imgH="177646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0757690"/>
              </p:ext>
            </p:extLst>
          </p:nvPr>
        </p:nvGraphicFramePr>
        <p:xfrm>
          <a:off x="1609151" y="4797152"/>
          <a:ext cx="1427162" cy="454025"/>
        </p:xfrm>
        <a:graphic>
          <a:graphicData uri="http://schemas.openxmlformats.org/presentationml/2006/ole">
            <p:oleObj spid="_x0000_s14405" name="Формула" r:id="rId7" imgW="558558" imgH="177723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4970911"/>
              </p:ext>
            </p:extLst>
          </p:nvPr>
        </p:nvGraphicFramePr>
        <p:xfrm>
          <a:off x="4572000" y="4797152"/>
          <a:ext cx="433388" cy="433387"/>
        </p:xfrm>
        <a:graphic>
          <a:graphicData uri="http://schemas.openxmlformats.org/presentationml/2006/ole">
            <p:oleObj spid="_x0000_s14406" name="Формула" r:id="rId8" imgW="164885" imgH="164885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9006901"/>
              </p:ext>
            </p:extLst>
          </p:nvPr>
        </p:nvGraphicFramePr>
        <p:xfrm>
          <a:off x="5220072" y="3861048"/>
          <a:ext cx="3128962" cy="723900"/>
        </p:xfrm>
        <a:graphic>
          <a:graphicData uri="http://schemas.openxmlformats.org/presentationml/2006/ole">
            <p:oleObj spid="_x0000_s14407" name="Формула" r:id="rId9" imgW="1320227" imgH="304668" progId="Equation.3">
              <p:embed/>
            </p:oleObj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1772816"/>
            <a:ext cx="6572250" cy="576064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683958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549275"/>
            <a:ext cx="86407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Пример 2.</a:t>
            </a:r>
            <a:r>
              <a:rPr lang="ru-RU" sz="3200" i="1"/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Решение. </a:t>
            </a: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Пример 3.</a:t>
            </a:r>
            <a:r>
              <a:rPr lang="ru-RU" sz="3200" i="1"/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Решение. </a:t>
            </a: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82563" y="1452563"/>
          <a:ext cx="3660775" cy="915987"/>
        </p:xfrm>
        <a:graphic>
          <a:graphicData uri="http://schemas.openxmlformats.org/presentationml/2006/ole">
            <p:oleObj spid="_x0000_s15479" name="Формула" r:id="rId3" imgW="1218671" imgH="304668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79388" y="2349500"/>
          <a:ext cx="6026150" cy="915988"/>
        </p:xfrm>
        <a:graphic>
          <a:graphicData uri="http://schemas.openxmlformats.org/presentationml/2006/ole">
            <p:oleObj spid="_x0000_s15480" name="Формула" r:id="rId4" imgW="2005729" imgH="304668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79388" y="3213100"/>
          <a:ext cx="3949700" cy="641350"/>
        </p:xfrm>
        <a:graphic>
          <a:graphicData uri="http://schemas.openxmlformats.org/presentationml/2006/ole">
            <p:oleObj spid="_x0000_s15481" name="Формула" r:id="rId5" imgW="1409700" imgH="22860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067175" y="3284538"/>
          <a:ext cx="1814513" cy="498475"/>
        </p:xfrm>
        <a:graphic>
          <a:graphicData uri="http://schemas.openxmlformats.org/presentationml/2006/ole">
            <p:oleObj spid="_x0000_s15482" name="Формула" r:id="rId6" imgW="647419" imgH="177723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940425" y="3284538"/>
          <a:ext cx="641350" cy="498475"/>
        </p:xfrm>
        <a:graphic>
          <a:graphicData uri="http://schemas.openxmlformats.org/presentationml/2006/ole">
            <p:oleObj spid="_x0000_s15483" name="Формула" r:id="rId7" imgW="228402" imgH="177646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608388" y="1481138"/>
          <a:ext cx="5337175" cy="915987"/>
        </p:xfrm>
        <a:graphic>
          <a:graphicData uri="http://schemas.openxmlformats.org/presentationml/2006/ole">
            <p:oleObj spid="_x0000_s15484" name="Формула" r:id="rId8" imgW="1777229" imgH="304668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672013" y="404813"/>
          <a:ext cx="3317875" cy="915987"/>
        </p:xfrm>
        <a:graphic>
          <a:graphicData uri="http://schemas.openxmlformats.org/presentationml/2006/ole">
            <p:oleObj spid="_x0000_s15485" name="Формула" r:id="rId9" imgW="1104900" imgH="30480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643438" y="3573463"/>
          <a:ext cx="1765300" cy="987425"/>
        </p:xfrm>
        <a:graphic>
          <a:graphicData uri="http://schemas.openxmlformats.org/presentationml/2006/ole">
            <p:oleObj spid="_x0000_s15486" name="Формула" r:id="rId10" imgW="723586" imgH="406224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527050" y="4797425"/>
          <a:ext cx="1897063" cy="901700"/>
        </p:xfrm>
        <a:graphic>
          <a:graphicData uri="http://schemas.openxmlformats.org/presentationml/2006/ole">
            <p:oleObj spid="_x0000_s15487" name="Формула" r:id="rId11" imgW="850531" imgH="406224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436813" y="4652963"/>
          <a:ext cx="2335212" cy="1238250"/>
        </p:xfrm>
        <a:graphic>
          <a:graphicData uri="http://schemas.openxmlformats.org/presentationml/2006/ole">
            <p:oleObj spid="_x0000_s15488" name="Формула" r:id="rId12" imgW="837836" imgH="533169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762500" y="4581525"/>
          <a:ext cx="3009900" cy="1238250"/>
        </p:xfrm>
        <a:graphic>
          <a:graphicData uri="http://schemas.openxmlformats.org/presentationml/2006/ole">
            <p:oleObj spid="_x0000_s15489" name="Формула" r:id="rId13" imgW="1079032" imgH="533169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1187450" y="5805488"/>
          <a:ext cx="2089150" cy="914400"/>
        </p:xfrm>
        <a:graphic>
          <a:graphicData uri="http://schemas.openxmlformats.org/presentationml/2006/ole">
            <p:oleObj spid="_x0000_s15490" name="Формула" r:id="rId14" imgW="748975" imgH="393529" progId="Equation.3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3203575" y="6078538"/>
          <a:ext cx="566738" cy="473075"/>
        </p:xfrm>
        <a:graphic>
          <a:graphicData uri="http://schemas.openxmlformats.org/presentationml/2006/ole">
            <p:oleObj spid="_x0000_s15491" name="Формула" r:id="rId15" imgW="203024" imgH="203024" progId="Equation.3">
              <p:embed/>
            </p:oleObj>
          </a:graphicData>
        </a:graphic>
      </p:graphicFrame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476375" y="25400"/>
            <a:ext cx="6572250" cy="5238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77853799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вычисления пределов в точке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81044" cy="4895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 smtClean="0">
                <a:solidFill>
                  <a:srgbClr val="0070C0"/>
                </a:solidFill>
              </a:rPr>
              <a:t>Если же функция в точке х = а не существует, </a:t>
            </a:r>
            <a:r>
              <a:rPr lang="ru-RU" i="1" dirty="0" smtClean="0">
                <a:solidFill>
                  <a:srgbClr val="0070C0"/>
                </a:solidFill>
              </a:rPr>
              <a:t>в знаменателе дроби ноль,</a:t>
            </a:r>
            <a:r>
              <a:rPr lang="ru-RU" dirty="0" smtClean="0">
                <a:solidFill>
                  <a:srgbClr val="0070C0"/>
                </a:solidFill>
              </a:rPr>
              <a:t> то вычисляем значение числителя в этой точке. </a:t>
            </a:r>
          </a:p>
          <a:p>
            <a:pPr marL="0" indent="0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1. </a:t>
            </a: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2. </a:t>
            </a: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3. </a:t>
            </a: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2080137"/>
              </p:ext>
            </p:extLst>
          </p:nvPr>
        </p:nvGraphicFramePr>
        <p:xfrm>
          <a:off x="1763688" y="2348880"/>
          <a:ext cx="3336925" cy="1182687"/>
        </p:xfrm>
        <a:graphic>
          <a:graphicData uri="http://schemas.openxmlformats.org/presentationml/2006/ole">
            <p:oleObj spid="_x0000_s16413" name="Формула" r:id="rId3" imgW="1180588" imgH="418918" progId="Equation.3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4565231"/>
              </p:ext>
            </p:extLst>
          </p:nvPr>
        </p:nvGraphicFramePr>
        <p:xfrm>
          <a:off x="1763688" y="3645024"/>
          <a:ext cx="2511425" cy="1111250"/>
        </p:xfrm>
        <a:graphic>
          <a:graphicData uri="http://schemas.openxmlformats.org/presentationml/2006/ole">
            <p:oleObj spid="_x0000_s16414" name="Формула" r:id="rId4" imgW="888614" imgH="393529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6989382"/>
              </p:ext>
            </p:extLst>
          </p:nvPr>
        </p:nvGraphicFramePr>
        <p:xfrm>
          <a:off x="1763688" y="4725144"/>
          <a:ext cx="2366962" cy="1111250"/>
        </p:xfrm>
        <a:graphic>
          <a:graphicData uri="http://schemas.openxmlformats.org/presentationml/2006/ole">
            <p:oleObj spid="_x0000_s16415" name="Формула" r:id="rId5" imgW="837836" imgH="39352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041046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501062" cy="642937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Предел последовательности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071563"/>
            <a:ext cx="8643938" cy="5327650"/>
          </a:xfrm>
        </p:spPr>
        <p:txBody>
          <a:bodyPr/>
          <a:lstStyle/>
          <a:p>
            <a:pPr marL="0" indent="53975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Построим графики последовательностей:</a:t>
            </a:r>
          </a:p>
          <a:p>
            <a:pPr marL="0" indent="53975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86500" y="2465388"/>
          <a:ext cx="762000" cy="457200"/>
        </p:xfrm>
        <a:graphic>
          <a:graphicData uri="http://schemas.openxmlformats.org/presentationml/2006/ole">
            <p:oleObj spid="_x0000_s4122" name="Формула" r:id="rId3" imgW="762000" imgH="457200" progId="Equation.3">
              <p:embed/>
            </p:oleObj>
          </a:graphicData>
        </a:graphic>
      </p:graphicFrame>
      <p:graphicFrame>
        <p:nvGraphicFramePr>
          <p:cNvPr id="4099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29000" y="2857500"/>
          <a:ext cx="2370138" cy="1428750"/>
        </p:xfrm>
        <a:graphic>
          <a:graphicData uri="http://schemas.openxmlformats.org/presentationml/2006/ole">
            <p:oleObj spid="_x0000_s4123" name="Формула" r:id="rId4" imgW="863225" imgH="520474" progId="Equation.3">
              <p:embed/>
            </p:oleObj>
          </a:graphicData>
        </a:graphic>
      </p:graphicFrame>
      <p:graphicFrame>
        <p:nvGraphicFramePr>
          <p:cNvPr id="4100" name="Object 13"/>
          <p:cNvGraphicFramePr>
            <a:graphicFrameLocks noChangeAspect="1"/>
          </p:cNvGraphicFramePr>
          <p:nvPr/>
        </p:nvGraphicFramePr>
        <p:xfrm>
          <a:off x="1428750" y="1857375"/>
          <a:ext cx="1906588" cy="1428750"/>
        </p:xfrm>
        <a:graphic>
          <a:graphicData uri="http://schemas.openxmlformats.org/presentationml/2006/ole">
            <p:oleObj spid="_x0000_s4124" name="Формула" r:id="rId5" imgW="609600" imgH="45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44505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sz="2800" i="1" smtClean="0"/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endParaRPr lang="ru-RU" sz="1000" b="1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smtClean="0"/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число 2 (т.к.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87450" y="260350"/>
            <a:ext cx="6572250" cy="57626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870325" y="981075"/>
          <a:ext cx="2617788" cy="1182688"/>
        </p:xfrm>
        <a:graphic>
          <a:graphicData uri="http://schemas.openxmlformats.org/presentationml/2006/ole">
            <p:oleObj spid="_x0000_s17466" name="Формула" r:id="rId3" imgW="927100" imgH="41910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763713" y="2924175"/>
          <a:ext cx="2938462" cy="1182688"/>
        </p:xfrm>
        <a:graphic>
          <a:graphicData uri="http://schemas.openxmlformats.org/presentationml/2006/ole">
            <p:oleObj spid="_x0000_s17467" name="Формула" r:id="rId4" imgW="1040948" imgH="418918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789488" y="2852738"/>
          <a:ext cx="2970212" cy="1468437"/>
        </p:xfrm>
        <a:graphic>
          <a:graphicData uri="http://schemas.openxmlformats.org/presentationml/2006/ole">
            <p:oleObj spid="_x0000_s17468" name="Формула" r:id="rId5" imgW="1130300" imgH="558800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619250" y="4149725"/>
          <a:ext cx="4206875" cy="1468438"/>
        </p:xfrm>
        <a:graphic>
          <a:graphicData uri="http://schemas.openxmlformats.org/presentationml/2006/ole">
            <p:oleObj spid="_x0000_s17469" name="Формула" r:id="rId6" imgW="1600200" imgH="55880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95963" y="4292600"/>
          <a:ext cx="2136775" cy="1101725"/>
        </p:xfrm>
        <a:graphic>
          <a:graphicData uri="http://schemas.openxmlformats.org/presentationml/2006/ole">
            <p:oleObj spid="_x0000_s17470" name="Формула" r:id="rId7" imgW="812447" imgH="418918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47813" y="5516563"/>
          <a:ext cx="2438400" cy="1203325"/>
        </p:xfrm>
        <a:graphic>
          <a:graphicData uri="http://schemas.openxmlformats.org/presentationml/2006/ole">
            <p:oleObj spid="_x0000_s17471" name="Формула" r:id="rId8" imgW="927100" imgH="4572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995738" y="5516563"/>
          <a:ext cx="1201737" cy="1203325"/>
        </p:xfrm>
        <a:graphic>
          <a:graphicData uri="http://schemas.openxmlformats.org/presentationml/2006/ole">
            <p:oleObj spid="_x0000_s17472" name="Формула" r:id="rId9" imgW="457200" imgH="45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316222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 2.</a:t>
            </a:r>
            <a:r>
              <a:rPr lang="ru-RU" sz="2800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2 (т.к.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87450" y="260350"/>
            <a:ext cx="6572250" cy="57626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157663" y="927100"/>
          <a:ext cx="2043112" cy="1290638"/>
        </p:xfrm>
        <a:graphic>
          <a:graphicData uri="http://schemas.openxmlformats.org/presentationml/2006/ole">
            <p:oleObj spid="_x0000_s18497" name="Формула" r:id="rId3" imgW="723586" imgH="457002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049463" y="2870200"/>
          <a:ext cx="2365375" cy="1290638"/>
        </p:xfrm>
        <a:graphic>
          <a:graphicData uri="http://schemas.openxmlformats.org/presentationml/2006/ole">
            <p:oleObj spid="_x0000_s18498" name="Формула" r:id="rId4" imgW="838200" imgH="4572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022850" y="2836863"/>
          <a:ext cx="2503488" cy="1501775"/>
        </p:xfrm>
        <a:graphic>
          <a:graphicData uri="http://schemas.openxmlformats.org/presentationml/2006/ole">
            <p:oleObj spid="_x0000_s18499" name="Формула" r:id="rId5" imgW="952087" imgH="571252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103438" y="4133850"/>
          <a:ext cx="3238500" cy="1501775"/>
        </p:xfrm>
        <a:graphic>
          <a:graphicData uri="http://schemas.openxmlformats.org/presentationml/2006/ole">
            <p:oleObj spid="_x0000_s18500" name="Формула" r:id="rId6" imgW="1231366" imgH="571252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146800" y="4259263"/>
          <a:ext cx="1435100" cy="1168400"/>
        </p:xfrm>
        <a:graphic>
          <a:graphicData uri="http://schemas.openxmlformats.org/presentationml/2006/ole">
            <p:oleObj spid="_x0000_s18501" name="Формула" r:id="rId7" imgW="545863" imgH="444307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947863" y="5532438"/>
          <a:ext cx="1636712" cy="1169987"/>
        </p:xfrm>
        <a:graphic>
          <a:graphicData uri="http://schemas.openxmlformats.org/presentationml/2006/ole">
            <p:oleObj spid="_x0000_s18502" name="Формула" r:id="rId8" imgW="622030" imgH="444307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563938" y="5516563"/>
          <a:ext cx="1201737" cy="1203325"/>
        </p:xfrm>
        <a:graphic>
          <a:graphicData uri="http://schemas.openxmlformats.org/presentationml/2006/ole">
            <p:oleObj spid="_x0000_s18503" name="Формула" r:id="rId9" imgW="457200" imgH="45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475033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 3.</a:t>
            </a:r>
            <a:r>
              <a:rPr lang="ru-RU" sz="2800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3 (т.к.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87450" y="260350"/>
            <a:ext cx="6572250" cy="57626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246563" y="927100"/>
          <a:ext cx="1863725" cy="1290638"/>
        </p:xfrm>
        <a:graphic>
          <a:graphicData uri="http://schemas.openxmlformats.org/presentationml/2006/ole">
            <p:oleObj spid="_x0000_s19515" name="Формула" r:id="rId3" imgW="660400" imgH="45720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187450" y="2997200"/>
          <a:ext cx="2257425" cy="1290638"/>
        </p:xfrm>
        <a:graphic>
          <a:graphicData uri="http://schemas.openxmlformats.org/presentationml/2006/ole">
            <p:oleObj spid="_x0000_s19516" name="Формула" r:id="rId4" imgW="800100" imgH="457200" progId="Equation.3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419475" y="2852738"/>
          <a:ext cx="2368550" cy="1535112"/>
        </p:xfrm>
        <a:graphic>
          <a:graphicData uri="http://schemas.openxmlformats.org/presentationml/2006/ole">
            <p:oleObj spid="_x0000_s19517" name="Формула" r:id="rId5" imgW="901309" imgH="583947" progId="Equation.3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891213" y="2852738"/>
          <a:ext cx="2771775" cy="1501775"/>
        </p:xfrm>
        <a:graphic>
          <a:graphicData uri="http://schemas.openxmlformats.org/presentationml/2006/ole">
            <p:oleObj spid="_x0000_s19518" name="Формула" r:id="rId6" imgW="1054100" imgH="57150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789363" y="4292600"/>
          <a:ext cx="1370012" cy="1201738"/>
        </p:xfrm>
        <a:graphic>
          <a:graphicData uri="http://schemas.openxmlformats.org/presentationml/2006/ole">
            <p:oleObj spid="_x0000_s19519" name="Формула" r:id="rId7" imgW="520700" imgH="4572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219700" y="4292600"/>
          <a:ext cx="1201738" cy="1203325"/>
        </p:xfrm>
        <a:graphic>
          <a:graphicData uri="http://schemas.openxmlformats.org/presentationml/2006/ole">
            <p:oleObj spid="_x0000_s19520" name="Формула" r:id="rId8" imgW="457200" imgH="457200" progId="Equation.3">
              <p:embed/>
            </p:oleObj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660400" y="4221163"/>
          <a:ext cx="3105150" cy="1501775"/>
        </p:xfrm>
        <a:graphic>
          <a:graphicData uri="http://schemas.openxmlformats.org/presentationml/2006/ole">
            <p:oleObj spid="_x0000_s19521" name="Формула" r:id="rId9" imgW="1180588" imgH="571252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264777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вычисления пределов в точке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202190"/>
            <a:ext cx="122413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908720"/>
                <a:ext cx="8280920" cy="51845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Если и в знаменателе и в числителе нули, то, говорят,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.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Методика </a:t>
                </a:r>
                <a:r>
                  <a:rPr lang="ru-RU" dirty="0"/>
                  <a:t>раскрытия таких неопределенностей проста. Если числитель и знаменатель дробно-рациональной функции при х = а, то разложение на множители и числителя и знаменателя обязательно содержат сомножитель (х – а), на который дробь будет сокращена. Покажем на примере.</a:t>
                </a: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908720"/>
                <a:ext cx="8280920" cy="5184576"/>
              </a:xfrm>
              <a:blipFill rotWithShape="1">
                <a:blip r:embed="rId2" cstate="print"/>
                <a:stretch>
                  <a:fillRect l="-1915" t="-1528" r="-810" b="-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033360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4961684"/>
              </p:ext>
            </p:extLst>
          </p:nvPr>
        </p:nvGraphicFramePr>
        <p:xfrm>
          <a:off x="3638521" y="676225"/>
          <a:ext cx="1843087" cy="782637"/>
        </p:xfrm>
        <a:graphic>
          <a:graphicData uri="http://schemas.openxmlformats.org/presentationml/2006/ole">
            <p:oleObj spid="_x0000_s20540" name="Формула" r:id="rId3" imgW="1104900" imgH="4699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6429914"/>
              </p:ext>
            </p:extLst>
          </p:nvPr>
        </p:nvGraphicFramePr>
        <p:xfrm>
          <a:off x="3644630" y="4221088"/>
          <a:ext cx="2689225" cy="935038"/>
        </p:xfrm>
        <a:graphic>
          <a:graphicData uri="http://schemas.openxmlformats.org/presentationml/2006/ole">
            <p:oleObj spid="_x0000_s20541" name="Формула" r:id="rId4" imgW="1384300" imgH="482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3598800"/>
              </p:ext>
            </p:extLst>
          </p:nvPr>
        </p:nvGraphicFramePr>
        <p:xfrm>
          <a:off x="2049463" y="5229225"/>
          <a:ext cx="2286000" cy="1008063"/>
        </p:xfrm>
        <a:graphic>
          <a:graphicData uri="http://schemas.openxmlformats.org/presentationml/2006/ole">
            <p:oleObj spid="_x0000_s20542" name="Формула" r:id="rId5" imgW="1091880" imgH="4824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3793641"/>
              </p:ext>
            </p:extLst>
          </p:nvPr>
        </p:nvGraphicFramePr>
        <p:xfrm>
          <a:off x="4355976" y="5157192"/>
          <a:ext cx="719138" cy="1093787"/>
        </p:xfrm>
        <a:graphic>
          <a:graphicData uri="http://schemas.openxmlformats.org/presentationml/2006/ole">
            <p:oleObj spid="_x0000_s20543" name="Формула" r:id="rId6" imgW="291973" imgH="444307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8953760"/>
              </p:ext>
            </p:extLst>
          </p:nvPr>
        </p:nvGraphicFramePr>
        <p:xfrm>
          <a:off x="539552" y="4221088"/>
          <a:ext cx="2484438" cy="936625"/>
        </p:xfrm>
        <a:graphic>
          <a:graphicData uri="http://schemas.openxmlformats.org/presentationml/2006/ole">
            <p:oleObj spid="_x0000_s20544" name="Формула" r:id="rId7" imgW="1244600" imgH="46990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836712"/>
            <a:ext cx="324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выяснили, что при х = 1 и числитель и знаменатель равны нулю, значит имеем неопределенность вида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p:oleObj spid="_x0000_s20545" r:id="rId8" imgW="139639" imgH="393529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Выяснили, что при х = 1 и числитель и знаменатель равны нулю, значит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/>
                </a:r>
                <a:r>
                  <a:rPr lang="ru-RU" sz="2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  раскладываем 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числитель и знаменатель на множители, используя известную школьную методику разложения квадратного трехчлена на линейные множители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𝒃𝒙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/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067" t="-241" r="-1991" b="-40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7934663"/>
              </p:ext>
            </p:extLst>
          </p:nvPr>
        </p:nvGraphicFramePr>
        <p:xfrm>
          <a:off x="3092450" y="4221163"/>
          <a:ext cx="584200" cy="911225"/>
        </p:xfrm>
        <a:graphic>
          <a:graphicData uri="http://schemas.openxmlformats.org/presentationml/2006/ole">
            <p:oleObj spid="_x0000_s20546" name="Формула" r:id="rId10" imgW="292100" imgH="45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89634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14687492"/>
              </p:ext>
            </p:extLst>
          </p:nvPr>
        </p:nvGraphicFramePr>
        <p:xfrm>
          <a:off x="3575050" y="676275"/>
          <a:ext cx="1970088" cy="782638"/>
        </p:xfrm>
        <a:graphic>
          <a:graphicData uri="http://schemas.openxmlformats.org/presentationml/2006/ole">
            <p:oleObj spid="_x0000_s73778" name="Формула" r:id="rId3" imgW="1180800" imgH="4698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973182"/>
              </p:ext>
            </p:extLst>
          </p:nvPr>
        </p:nvGraphicFramePr>
        <p:xfrm>
          <a:off x="3680414" y="4221088"/>
          <a:ext cx="2763838" cy="935037"/>
        </p:xfrm>
        <a:graphic>
          <a:graphicData uri="http://schemas.openxmlformats.org/presentationml/2006/ole">
            <p:oleObj spid="_x0000_s73779" name="Формула" r:id="rId4" imgW="1422360" imgH="4824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703549"/>
              </p:ext>
            </p:extLst>
          </p:nvPr>
        </p:nvGraphicFramePr>
        <p:xfrm>
          <a:off x="1906588" y="5373688"/>
          <a:ext cx="2286000" cy="1008062"/>
        </p:xfrm>
        <a:graphic>
          <a:graphicData uri="http://schemas.openxmlformats.org/presentationml/2006/ole">
            <p:oleObj spid="_x0000_s73780" name="Формула" r:id="rId5" imgW="1091880" imgH="4824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9319004"/>
              </p:ext>
            </p:extLst>
          </p:nvPr>
        </p:nvGraphicFramePr>
        <p:xfrm>
          <a:off x="4176427" y="5301208"/>
          <a:ext cx="719138" cy="1123950"/>
        </p:xfrm>
        <a:graphic>
          <a:graphicData uri="http://schemas.openxmlformats.org/presentationml/2006/ole">
            <p:oleObj spid="_x0000_s73781" name="Формула" r:id="rId6" imgW="291960" imgH="4572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9616511"/>
              </p:ext>
            </p:extLst>
          </p:nvPr>
        </p:nvGraphicFramePr>
        <p:xfrm>
          <a:off x="463550" y="4221163"/>
          <a:ext cx="2636838" cy="936625"/>
        </p:xfrm>
        <a:graphic>
          <a:graphicData uri="http://schemas.openxmlformats.org/presentationml/2006/ole">
            <p:oleObj spid="_x0000_s73782" name="Формула" r:id="rId7" imgW="1320480" imgH="46980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836712"/>
            <a:ext cx="324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выяснили, что при х = 1 и числитель и знаменатель равны нулю, значит имеем неопределенность вида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p:oleObj spid="_x0000_s73783" r:id="rId8" imgW="139639" imgH="393529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Выяснили, что при х = </a:t>
                </a:r>
                <a:r>
                  <a:rPr lang="en-US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</a:t>
                </a:r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и числитель и знаменатель равны нулю, значит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/>
                </a:r>
                <a:r>
                  <a:rPr lang="ru-RU" sz="2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  раскладываем 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числитель и знаменатель на множители, используя известную школьную методику разложения квадратного трехчлена на линейные множители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𝒃𝒙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/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1067" t="-241" r="-1991" b="-40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7934663"/>
              </p:ext>
            </p:extLst>
          </p:nvPr>
        </p:nvGraphicFramePr>
        <p:xfrm>
          <a:off x="3092402" y="4221088"/>
          <a:ext cx="584200" cy="911225"/>
        </p:xfrm>
        <a:graphic>
          <a:graphicData uri="http://schemas.openxmlformats.org/presentationml/2006/ole">
            <p:oleObj spid="_x0000_s73784" name="Формула" r:id="rId10" imgW="292100" imgH="45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93797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0817450"/>
              </p:ext>
            </p:extLst>
          </p:nvPr>
        </p:nvGraphicFramePr>
        <p:xfrm>
          <a:off x="3524157" y="1337484"/>
          <a:ext cx="1292225" cy="782638"/>
        </p:xfrm>
        <a:graphic>
          <a:graphicData uri="http://schemas.openxmlformats.org/presentationml/2006/ole">
            <p:oleObj spid="_x0000_s75797" name="Формула" r:id="rId3" imgW="774360" imgH="4698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3166226"/>
              </p:ext>
            </p:extLst>
          </p:nvPr>
        </p:nvGraphicFramePr>
        <p:xfrm>
          <a:off x="4139952" y="4279553"/>
          <a:ext cx="3578225" cy="935038"/>
        </p:xfrm>
        <a:graphic>
          <a:graphicData uri="http://schemas.openxmlformats.org/presentationml/2006/ole">
            <p:oleObj spid="_x0000_s75798" name="Формула" r:id="rId4" imgW="1841400" imgH="4824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0733908"/>
              </p:ext>
            </p:extLst>
          </p:nvPr>
        </p:nvGraphicFramePr>
        <p:xfrm>
          <a:off x="1926007" y="5229200"/>
          <a:ext cx="3163887" cy="1008063"/>
        </p:xfrm>
        <a:graphic>
          <a:graphicData uri="http://schemas.openxmlformats.org/presentationml/2006/ole">
            <p:oleObj spid="_x0000_s75799" name="Формула" r:id="rId5" imgW="1511280" imgH="4824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9476038"/>
              </p:ext>
            </p:extLst>
          </p:nvPr>
        </p:nvGraphicFramePr>
        <p:xfrm>
          <a:off x="5076056" y="5157192"/>
          <a:ext cx="1250950" cy="1123950"/>
        </p:xfrm>
        <a:graphic>
          <a:graphicData uri="http://schemas.openxmlformats.org/presentationml/2006/ole">
            <p:oleObj spid="_x0000_s75800" name="Формула" r:id="rId6" imgW="507960" imgH="4572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5128808"/>
              </p:ext>
            </p:extLst>
          </p:nvPr>
        </p:nvGraphicFramePr>
        <p:xfrm>
          <a:off x="1693723" y="4268739"/>
          <a:ext cx="1800225" cy="936625"/>
        </p:xfrm>
        <a:graphic>
          <a:graphicData uri="http://schemas.openxmlformats.org/presentationml/2006/ole">
            <p:oleObj spid="_x0000_s75801" name="Формула" r:id="rId7" imgW="901440" imgH="46980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8857" y="1646803"/>
            <a:ext cx="324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267946" y="2104044"/>
                <a:ext cx="8568952" cy="2164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r>
                  <a:rPr lang="ru-RU" sz="2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Выяснили, что при х = </a:t>
                </a:r>
                <a:r>
                  <a:rPr lang="en-US" sz="2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и числитель и знаменатель равны нулю, значит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den>
                    </m:f>
                    <m:r>
                      <a:rPr lang="ru-RU" sz="24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, воспользуемся формулами сокращенного умножения 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kumimoji="0" lang="ru-RU" sz="2800" b="1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𝒂𝒃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kumimoji="0" lang="ru-RU" sz="2800" b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946" y="2104044"/>
                <a:ext cx="8568952" cy="216469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138" t="-1690" b="-67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251520" y="692696"/>
            <a:ext cx="8601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 используйте формулы сокращенного умножения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8857772"/>
              </p:ext>
            </p:extLst>
          </p:nvPr>
        </p:nvGraphicFramePr>
        <p:xfrm>
          <a:off x="3539923" y="4268739"/>
          <a:ext cx="584200" cy="911225"/>
        </p:xfrm>
        <a:graphic>
          <a:graphicData uri="http://schemas.openxmlformats.org/presentationml/2006/ole">
            <p:oleObj spid="_x0000_s75802" name="Формула" r:id="rId9" imgW="292100" imgH="45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4685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sz="2800" dirty="0"/>
              <a:t>Следующие пределы вычислите самостоятельно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1.                                 2. 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 startAt="3"/>
            </a:pPr>
            <a:r>
              <a:rPr lang="ru-RU" dirty="0" smtClean="0"/>
              <a:t>                               4. 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 startAt="5"/>
            </a:pPr>
            <a:r>
              <a:rPr lang="ru-RU" dirty="0" smtClean="0"/>
              <a:t>                                6.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7.                                  8. 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3661373"/>
              </p:ext>
            </p:extLst>
          </p:nvPr>
        </p:nvGraphicFramePr>
        <p:xfrm>
          <a:off x="1403648" y="1484784"/>
          <a:ext cx="1992312" cy="782637"/>
        </p:xfrm>
        <a:graphic>
          <a:graphicData uri="http://schemas.openxmlformats.org/presentationml/2006/ole">
            <p:oleObj spid="_x0000_s76859" name="Формула" r:id="rId3" imgW="1193760" imgH="4698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7318322"/>
              </p:ext>
            </p:extLst>
          </p:nvPr>
        </p:nvGraphicFramePr>
        <p:xfrm>
          <a:off x="4775200" y="2565400"/>
          <a:ext cx="2024063" cy="911225"/>
        </p:xfrm>
        <a:graphic>
          <a:graphicData uri="http://schemas.openxmlformats.org/presentationml/2006/ole">
            <p:oleObj spid="_x0000_s76860" name="Формула" r:id="rId4" imgW="1041120" imgH="46980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751687"/>
              </p:ext>
            </p:extLst>
          </p:nvPr>
        </p:nvGraphicFramePr>
        <p:xfrm>
          <a:off x="4716016" y="1412776"/>
          <a:ext cx="2509838" cy="936625"/>
        </p:xfrm>
        <a:graphic>
          <a:graphicData uri="http://schemas.openxmlformats.org/presentationml/2006/ole">
            <p:oleObj spid="_x0000_s76861" name="Формула" r:id="rId5" imgW="1257120" imgH="46980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1681989"/>
              </p:ext>
            </p:extLst>
          </p:nvPr>
        </p:nvGraphicFramePr>
        <p:xfrm>
          <a:off x="1331640" y="2492896"/>
          <a:ext cx="2032000" cy="936625"/>
        </p:xfrm>
        <a:graphic>
          <a:graphicData uri="http://schemas.openxmlformats.org/presentationml/2006/ole">
            <p:oleObj spid="_x0000_s76862" name="Формула" r:id="rId6" imgW="1015920" imgH="469800" progId="Equation.3">
              <p:embed/>
            </p:oleObj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4044638"/>
              </p:ext>
            </p:extLst>
          </p:nvPr>
        </p:nvGraphicFramePr>
        <p:xfrm>
          <a:off x="1331640" y="3645024"/>
          <a:ext cx="2426020" cy="989583"/>
        </p:xfrm>
        <a:graphic>
          <a:graphicData uri="http://schemas.openxmlformats.org/presentationml/2006/ole">
            <p:oleObj spid="_x0000_s76863" r:id="rId7" imgW="1193800" imgH="482600" progId="">
              <p:embed/>
            </p:oleObj>
          </a:graphicData>
        </a:graphic>
      </p:graphicFrame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1686905"/>
              </p:ext>
            </p:extLst>
          </p:nvPr>
        </p:nvGraphicFramePr>
        <p:xfrm>
          <a:off x="1403648" y="4797152"/>
          <a:ext cx="2674181" cy="1041093"/>
        </p:xfrm>
        <a:graphic>
          <a:graphicData uri="http://schemas.openxmlformats.org/presentationml/2006/ole">
            <p:oleObj spid="_x0000_s76864" r:id="rId8" imgW="1244600" imgH="482600" progId="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044605"/>
              </p:ext>
            </p:extLst>
          </p:nvPr>
        </p:nvGraphicFramePr>
        <p:xfrm>
          <a:off x="4635500" y="4868863"/>
          <a:ext cx="2336800" cy="936625"/>
        </p:xfrm>
        <a:graphic>
          <a:graphicData uri="http://schemas.openxmlformats.org/presentationml/2006/ole">
            <p:oleObj spid="_x0000_s76865" name="Формула" r:id="rId9" imgW="1168200" imgH="469800" progId="Equation.3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957347"/>
              </p:ext>
            </p:extLst>
          </p:nvPr>
        </p:nvGraphicFramePr>
        <p:xfrm>
          <a:off x="4788024" y="3789040"/>
          <a:ext cx="2344738" cy="911225"/>
        </p:xfrm>
        <a:graphic>
          <a:graphicData uri="http://schemas.openxmlformats.org/presentationml/2006/ole">
            <p:oleObj spid="_x0000_s76866" name="Формула" r:id="rId10" imgW="1206360" imgH="469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5924698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Используемая литература: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285860"/>
            <a:ext cx="7358114" cy="4684712"/>
          </a:xfrm>
        </p:spPr>
        <p:txBody>
          <a:bodyPr/>
          <a:lstStyle/>
          <a:p>
            <a:pPr algn="just" eaLnBrk="1" hangingPunct="1"/>
            <a:r>
              <a:rPr lang="ru-RU" sz="2600" dirty="0" smtClean="0"/>
              <a:t>Алгебра и начала анализа. 10 -11 </a:t>
            </a:r>
            <a:r>
              <a:rPr lang="ru-RU" sz="2600" dirty="0" err="1" smtClean="0"/>
              <a:t>кл</a:t>
            </a:r>
            <a:r>
              <a:rPr lang="ru-RU" sz="2600" dirty="0" smtClean="0"/>
              <a:t>.: Учебник</a:t>
            </a:r>
            <a:r>
              <a:rPr lang="en-US" sz="2600" dirty="0" smtClean="0"/>
              <a:t> </a:t>
            </a:r>
            <a:r>
              <a:rPr lang="ru-RU" sz="2600" dirty="0" smtClean="0"/>
              <a:t>для </a:t>
            </a:r>
            <a:r>
              <a:rPr lang="ru-RU" sz="2600" dirty="0" err="1" smtClean="0"/>
              <a:t>общеобразоват</a:t>
            </a:r>
            <a:r>
              <a:rPr lang="ru-RU" sz="2600" dirty="0" smtClean="0"/>
              <a:t>. учреждений</a:t>
            </a:r>
            <a:r>
              <a:rPr lang="en-US" sz="2600" dirty="0" smtClean="0"/>
              <a:t> / </a:t>
            </a:r>
            <a:r>
              <a:rPr lang="ru-RU" sz="2600" dirty="0" smtClean="0"/>
              <a:t>А. Г. Мордкович. : 10-е – изд. – М.: Мнемозина, 2009;</a:t>
            </a:r>
            <a:r>
              <a:rPr lang="en-US" sz="2600" dirty="0" smtClean="0"/>
              <a:t> https://docbaza.ru/urok/algebra/10/014/</a:t>
            </a:r>
            <a:endParaRPr lang="ru-RU" sz="2600" dirty="0" smtClean="0"/>
          </a:p>
          <a:p>
            <a:pPr algn="just" eaLnBrk="1" hangingPunct="1"/>
            <a:r>
              <a:rPr lang="ru-RU" sz="2600" dirty="0" smtClean="0"/>
              <a:t>Алгебра и начала анализа. 10 -11 </a:t>
            </a:r>
            <a:r>
              <a:rPr lang="ru-RU" sz="2600" dirty="0" err="1" smtClean="0"/>
              <a:t>кл</a:t>
            </a:r>
            <a:r>
              <a:rPr lang="ru-RU" sz="2600" dirty="0" smtClean="0"/>
              <a:t>.: Задачник для </a:t>
            </a:r>
            <a:r>
              <a:rPr lang="ru-RU" sz="2600" dirty="0" err="1" smtClean="0"/>
              <a:t>общеобразоват</a:t>
            </a:r>
            <a:r>
              <a:rPr lang="ru-RU" sz="2600" dirty="0" smtClean="0"/>
              <a:t>. Учреждений</a:t>
            </a:r>
            <a:r>
              <a:rPr lang="en-US" sz="2600" dirty="0" smtClean="0"/>
              <a:t> / </a:t>
            </a:r>
            <a:r>
              <a:rPr lang="ru-RU" sz="2600" dirty="0" smtClean="0"/>
              <a:t>А. Г. Мордкович, Л. О. Денисова, Т. Н. </a:t>
            </a:r>
            <a:r>
              <a:rPr lang="ru-RU" sz="2600" dirty="0" err="1" smtClean="0"/>
              <a:t>Мишустина</a:t>
            </a:r>
            <a:r>
              <a:rPr lang="ru-RU" sz="2600" dirty="0" smtClean="0"/>
              <a:t>, Е. Е. </a:t>
            </a:r>
            <a:r>
              <a:rPr lang="ru-RU" sz="2600" dirty="0" err="1" smtClean="0"/>
              <a:t>Тульчикова</a:t>
            </a:r>
            <a:r>
              <a:rPr lang="ru-RU" sz="2600" dirty="0" smtClean="0"/>
              <a:t>. - 10-е – изд. – М.: Мнемозина,2009;</a:t>
            </a:r>
            <a:r>
              <a:rPr lang="en-US" sz="2600" dirty="0" smtClean="0"/>
              <a:t> https://docbaza.ru/urok/algebra/10/015/001.html</a:t>
            </a:r>
            <a:endParaRPr lang="ru-RU" sz="2600" dirty="0" smtClean="0"/>
          </a:p>
          <a:p>
            <a:pPr algn="just" eaLnBrk="1" hangingPunct="1">
              <a:buFontTx/>
              <a:buNone/>
            </a:pPr>
            <a:endParaRPr lang="ru-RU" sz="2600" dirty="0" smtClean="0"/>
          </a:p>
          <a:p>
            <a:pPr algn="just" eaLnBrk="1" hangingPunct="1"/>
            <a:endParaRPr lang="ru-RU" sz="2600" dirty="0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4781550" y="725488"/>
          <a:ext cx="495300" cy="457200"/>
        </p:xfrm>
        <a:graphic>
          <a:graphicData uri="http://schemas.openxmlformats.org/presentationml/2006/ole">
            <p:oleObj spid="_x0000_s5154" name="Формула" r:id="rId3" imgW="495085" imgH="457002" progId="Equation.3">
              <p:embed/>
            </p:oleObj>
          </a:graphicData>
        </a:graphic>
      </p:graphicFrame>
      <p:graphicFrame>
        <p:nvGraphicFramePr>
          <p:cNvPr id="13315" name="Object 31"/>
          <p:cNvGraphicFramePr>
            <a:graphicFrameLocks noGrp="1" noChangeAspect="1"/>
          </p:cNvGraphicFramePr>
          <p:nvPr>
            <p:ph sz="half" idx="1"/>
          </p:nvPr>
        </p:nvGraphicFramePr>
        <p:xfrm>
          <a:off x="1857375" y="620713"/>
          <a:ext cx="1346200" cy="1243012"/>
        </p:xfrm>
        <a:graphic>
          <a:graphicData uri="http://schemas.openxmlformats.org/presentationml/2006/ole">
            <p:oleObj spid="_x0000_s5155" name="Формула" r:id="rId4" imgW="495085" imgH="457002" progId="Equation.3">
              <p:embed/>
            </p:oleObj>
          </a:graphicData>
        </a:graphic>
      </p:graphicFrame>
      <p:graphicFrame>
        <p:nvGraphicFramePr>
          <p:cNvPr id="13316" name="Object 3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87525" y="2852738"/>
          <a:ext cx="1701800" cy="1246187"/>
        </p:xfrm>
        <a:graphic>
          <a:graphicData uri="http://schemas.openxmlformats.org/presentationml/2006/ole">
            <p:oleObj spid="_x0000_s5156" name="Формула" r:id="rId5" imgW="710891" imgH="520474" progId="Equation.3">
              <p:embed/>
            </p:oleObj>
          </a:graphicData>
        </a:graphic>
      </p:graphicFrame>
      <p:graphicFrame>
        <p:nvGraphicFramePr>
          <p:cNvPr id="13320" name="Object 3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85900" y="5013325"/>
          <a:ext cx="1789113" cy="1130300"/>
        </p:xfrm>
        <a:graphic>
          <a:graphicData uri="http://schemas.openxmlformats.org/presentationml/2006/ole">
            <p:oleObj spid="_x0000_s5157" name="Формула" r:id="rId6" imgW="723586" imgH="457002" progId="Equation.3">
              <p:embed/>
            </p:oleObj>
          </a:graphicData>
        </a:graphic>
      </p:graphicFrame>
      <p:cxnSp>
        <p:nvCxnSpPr>
          <p:cNvPr id="13317" name="AutoShape 14"/>
          <p:cNvCxnSpPr>
            <a:cxnSpLocks noChangeShapeType="1"/>
          </p:cNvCxnSpPr>
          <p:nvPr/>
        </p:nvCxnSpPr>
        <p:spPr bwMode="auto">
          <a:xfrm>
            <a:off x="3894138" y="3784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3318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3200"/>
            <a:ext cx="2881312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28"/>
          <p:cNvSpPr txBox="1">
            <a:spLocks noChangeArrowheads="1"/>
          </p:cNvSpPr>
          <p:nvPr/>
        </p:nvSpPr>
        <p:spPr bwMode="auto">
          <a:xfrm>
            <a:off x="7451725" y="1052513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Рис. 1</a:t>
            </a:r>
          </a:p>
        </p:txBody>
      </p:sp>
      <p:sp>
        <p:nvSpPr>
          <p:cNvPr id="13321" name="Line 37"/>
          <p:cNvSpPr>
            <a:spLocks noChangeShapeType="1"/>
          </p:cNvSpPr>
          <p:nvPr/>
        </p:nvSpPr>
        <p:spPr bwMode="auto">
          <a:xfrm>
            <a:off x="611188" y="2417763"/>
            <a:ext cx="8137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38"/>
          <p:cNvSpPr>
            <a:spLocks noChangeShapeType="1"/>
          </p:cNvSpPr>
          <p:nvPr/>
        </p:nvSpPr>
        <p:spPr bwMode="auto">
          <a:xfrm>
            <a:off x="641350" y="4479925"/>
            <a:ext cx="8137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23" name="Picture 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20938"/>
            <a:ext cx="3121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41"/>
          <p:cNvSpPr txBox="1">
            <a:spLocks noChangeArrowheads="1"/>
          </p:cNvSpPr>
          <p:nvPr/>
        </p:nvSpPr>
        <p:spPr bwMode="auto">
          <a:xfrm>
            <a:off x="7408863" y="3284538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Рис. 2</a:t>
            </a:r>
          </a:p>
        </p:txBody>
      </p:sp>
      <p:sp>
        <p:nvSpPr>
          <p:cNvPr id="13325" name="Text Box 42"/>
          <p:cNvSpPr txBox="1">
            <a:spLocks noChangeArrowheads="1"/>
          </p:cNvSpPr>
          <p:nvPr/>
        </p:nvSpPr>
        <p:spPr bwMode="auto">
          <a:xfrm>
            <a:off x="7451725" y="5300663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Рис. 3</a:t>
            </a:r>
          </a:p>
        </p:txBody>
      </p:sp>
      <p:sp>
        <p:nvSpPr>
          <p:cNvPr id="13326" name="Oval 46"/>
          <p:cNvSpPr>
            <a:spLocks noChangeArrowheads="1"/>
          </p:cNvSpPr>
          <p:nvPr/>
        </p:nvSpPr>
        <p:spPr bwMode="auto">
          <a:xfrm>
            <a:off x="6611938" y="3851275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7" name="Group 57"/>
          <p:cNvGrpSpPr>
            <a:grpSpLocks/>
          </p:cNvGrpSpPr>
          <p:nvPr/>
        </p:nvGrpSpPr>
        <p:grpSpPr bwMode="auto">
          <a:xfrm>
            <a:off x="4284663" y="4429125"/>
            <a:ext cx="2855912" cy="2219325"/>
            <a:chOff x="2699" y="2790"/>
            <a:chExt cx="1799" cy="1398"/>
          </a:xfrm>
        </p:grpSpPr>
        <p:pic>
          <p:nvPicPr>
            <p:cNvPr id="13336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" y="2840"/>
              <a:ext cx="1643" cy="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Line 44"/>
            <p:cNvSpPr>
              <a:spLocks noChangeShapeType="1"/>
            </p:cNvSpPr>
            <p:nvPr/>
          </p:nvSpPr>
          <p:spPr bwMode="auto">
            <a:xfrm flipV="1">
              <a:off x="2699" y="3055"/>
              <a:ext cx="1723" cy="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Text Box 45"/>
            <p:cNvSpPr txBox="1">
              <a:spLocks noChangeArrowheads="1"/>
            </p:cNvSpPr>
            <p:nvPr/>
          </p:nvSpPr>
          <p:spPr bwMode="auto">
            <a:xfrm>
              <a:off x="3870" y="2790"/>
              <a:ext cx="495" cy="252"/>
            </a:xfrm>
            <a:prstGeom prst="rect">
              <a:avLst/>
            </a:prstGeom>
            <a:gradFill rotWithShape="1">
              <a:gsLst>
                <a:gs pos="0">
                  <a:srgbClr val="FFFF80"/>
                </a:gs>
                <a:gs pos="50000">
                  <a:srgbClr val="FFFFB3"/>
                </a:gs>
                <a:gs pos="100000">
                  <a:srgbClr val="FFFFDA"/>
                </a:gs>
              </a:gsLst>
              <a:lin ang="108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у </a:t>
              </a:r>
              <a:r>
                <a:rPr lang="en-US" sz="20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20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9" name="Oval 47"/>
            <p:cNvSpPr>
              <a:spLocks noChangeArrowheads="1"/>
            </p:cNvSpPr>
            <p:nvPr/>
          </p:nvSpPr>
          <p:spPr bwMode="auto">
            <a:xfrm>
              <a:off x="3542" y="3213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0" name="Oval 48"/>
            <p:cNvSpPr>
              <a:spLocks noChangeArrowheads="1"/>
            </p:cNvSpPr>
            <p:nvPr/>
          </p:nvSpPr>
          <p:spPr bwMode="auto">
            <a:xfrm>
              <a:off x="4120" y="3119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1" name="Oval 49"/>
            <p:cNvSpPr>
              <a:spLocks noChangeArrowheads="1"/>
            </p:cNvSpPr>
            <p:nvPr/>
          </p:nvSpPr>
          <p:spPr bwMode="auto">
            <a:xfrm>
              <a:off x="3833" y="3158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2" name="Oval 50"/>
            <p:cNvSpPr>
              <a:spLocks noChangeArrowheads="1"/>
            </p:cNvSpPr>
            <p:nvPr/>
          </p:nvSpPr>
          <p:spPr bwMode="auto">
            <a:xfrm>
              <a:off x="4395" y="3107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28" name="Oval 51"/>
          <p:cNvSpPr>
            <a:spLocks noChangeArrowheads="1"/>
          </p:cNvSpPr>
          <p:nvPr/>
        </p:nvSpPr>
        <p:spPr bwMode="auto">
          <a:xfrm>
            <a:off x="5283200" y="35480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52"/>
          <p:cNvSpPr>
            <a:spLocks noChangeArrowheads="1"/>
          </p:cNvSpPr>
          <p:nvPr/>
        </p:nvSpPr>
        <p:spPr bwMode="auto">
          <a:xfrm>
            <a:off x="5724525" y="37258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53"/>
          <p:cNvSpPr>
            <a:spLocks noChangeArrowheads="1"/>
          </p:cNvSpPr>
          <p:nvPr/>
        </p:nvSpPr>
        <p:spPr bwMode="auto">
          <a:xfrm>
            <a:off x="6175375" y="380841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54"/>
          <p:cNvSpPr>
            <a:spLocks noChangeArrowheads="1"/>
          </p:cNvSpPr>
          <p:nvPr/>
        </p:nvSpPr>
        <p:spPr bwMode="auto">
          <a:xfrm>
            <a:off x="6262688" y="1590675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Oval 55"/>
          <p:cNvSpPr>
            <a:spLocks noChangeArrowheads="1"/>
          </p:cNvSpPr>
          <p:nvPr/>
        </p:nvSpPr>
        <p:spPr bwMode="auto">
          <a:xfrm>
            <a:off x="5743575" y="139382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Oval 56"/>
          <p:cNvSpPr>
            <a:spLocks noChangeArrowheads="1"/>
          </p:cNvSpPr>
          <p:nvPr/>
        </p:nvSpPr>
        <p:spPr bwMode="auto">
          <a:xfrm>
            <a:off x="6780213" y="1647825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4" name="Text Box 45"/>
          <p:cNvSpPr txBox="1">
            <a:spLocks noChangeArrowheads="1"/>
          </p:cNvSpPr>
          <p:nvPr/>
        </p:nvSpPr>
        <p:spPr bwMode="auto">
          <a:xfrm>
            <a:off x="6215063" y="1857375"/>
            <a:ext cx="785812" cy="40005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08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13335" name="Text Box 45"/>
          <p:cNvSpPr txBox="1">
            <a:spLocks noChangeArrowheads="1"/>
          </p:cNvSpPr>
          <p:nvPr/>
        </p:nvSpPr>
        <p:spPr bwMode="auto">
          <a:xfrm>
            <a:off x="6215063" y="3929063"/>
            <a:ext cx="785812" cy="40005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08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xmlns="" val="271206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214313"/>
            <a:ext cx="5715000" cy="5715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300" b="1" smtClean="0">
                <a:latin typeface="Times New Roman" pitchFamily="18" charset="0"/>
                <a:cs typeface="Times New Roman" pitchFamily="18" charset="0"/>
              </a:rPr>
              <a:t>Асимптоты графика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736600"/>
            <a:ext cx="7634287" cy="5616575"/>
          </a:xfrm>
        </p:spPr>
        <p:txBody>
          <a:bodyPr>
            <a:normAutofit/>
          </a:bodyPr>
          <a:lstStyle/>
          <a:p>
            <a:pPr marL="0" indent="452438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Обратите внимание, что на всех трех</a:t>
            </a:r>
          </a:p>
          <a:p>
            <a:pPr marL="0" indent="452438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рисунках точки графика, по мере их ухода</a:t>
            </a:r>
          </a:p>
          <a:p>
            <a:pPr marL="0" indent="452438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вправо, все ближе и ближе подходят к</a:t>
            </a:r>
          </a:p>
          <a:p>
            <a:pPr marL="0" indent="452438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некоторой горизонтальной прямой: </a:t>
            </a:r>
          </a:p>
          <a:p>
            <a:pPr marL="0" indent="452438" algn="just" eaLnBrk="1" hangingPunct="1">
              <a:lnSpc>
                <a:spcPct val="130000"/>
              </a:lnSpc>
              <a:buFont typeface="Wingdings" pitchFamily="2" charset="2"/>
              <a:buChar char="Ш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на рис 1 – к прямой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= 0, </a:t>
            </a:r>
          </a:p>
          <a:p>
            <a:pPr marL="0" indent="452438" algn="just" eaLnBrk="1" hangingPunct="1">
              <a:lnSpc>
                <a:spcPct val="130000"/>
              </a:lnSpc>
              <a:buFont typeface="Wingdings" pitchFamily="2" charset="2"/>
              <a:buChar char="Ш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на рис 2 – к прямой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= 0, </a:t>
            </a:r>
          </a:p>
          <a:p>
            <a:pPr marL="0" indent="452438" algn="just" eaLnBrk="1" hangingPunct="1">
              <a:lnSpc>
                <a:spcPct val="130000"/>
              </a:lnSpc>
              <a:buFont typeface="Wingdings" pitchFamily="2" charset="2"/>
              <a:buChar char="Ш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на рис 3 – к прямой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= 2.</a:t>
            </a:r>
          </a:p>
          <a:p>
            <a:pPr marL="0" indent="452438" algn="just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Каждую из этих прямых называют</a:t>
            </a:r>
          </a:p>
          <a:p>
            <a:pPr marL="0" indent="452438" algn="just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горизонтальной асимптотой графика.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59220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0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214313"/>
            <a:ext cx="5715000" cy="5715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300" b="1" smtClean="0">
                <a:latin typeface="Times New Roman" pitchFamily="18" charset="0"/>
                <a:cs typeface="Times New Roman" pitchFamily="18" charset="0"/>
              </a:rPr>
              <a:t>Асимптоты графика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836613"/>
            <a:ext cx="7886700" cy="5111750"/>
          </a:xfrm>
        </p:spPr>
        <p:txBody>
          <a:bodyPr/>
          <a:lstStyle/>
          <a:p>
            <a:pPr marL="0" indent="62865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Вообще равенство</a:t>
            </a:r>
          </a:p>
          <a:p>
            <a:pPr marL="0" indent="62865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означает, что прямая      </a:t>
            </a:r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0" indent="62865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является горизонтальной асимптотой</a:t>
            </a:r>
          </a:p>
          <a:p>
            <a:pPr marL="0" indent="62865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графика последовательности,</a:t>
            </a:r>
          </a:p>
          <a:p>
            <a:pPr marL="0" indent="62865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т.е. графика функции</a:t>
            </a:r>
          </a:p>
          <a:p>
            <a:pPr marL="0" indent="62865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14813" y="928688"/>
          <a:ext cx="1870075" cy="639762"/>
        </p:xfrm>
        <a:graphic>
          <a:graphicData uri="http://schemas.openxmlformats.org/presentationml/2006/ole">
            <p:oleObj spid="_x0000_s6170" name="Формула" r:id="rId3" imgW="965200" imgH="330200" progId="Equation.3">
              <p:embed/>
            </p:oleObj>
          </a:graphicData>
        </a:graphic>
      </p:graphicFrame>
      <p:graphicFrame>
        <p:nvGraphicFramePr>
          <p:cNvPr id="6148" name="Object 10"/>
          <p:cNvGraphicFramePr>
            <a:graphicFrameLocks noChangeAspect="1"/>
          </p:cNvGraphicFramePr>
          <p:nvPr/>
        </p:nvGraphicFramePr>
        <p:xfrm>
          <a:off x="6357938" y="2928938"/>
          <a:ext cx="2089150" cy="541337"/>
        </p:xfrm>
        <a:graphic>
          <a:graphicData uri="http://schemas.openxmlformats.org/presentationml/2006/ole">
            <p:oleObj spid="_x0000_s6171" name="Формула" r:id="rId4" imgW="723586" imgH="241195" progId="Equation.3">
              <p:embed/>
            </p:oleObj>
          </a:graphicData>
        </a:graphic>
      </p:graphicFrame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928688" y="4357688"/>
          <a:ext cx="3900487" cy="587375"/>
        </p:xfrm>
        <a:graphic>
          <a:graphicData uri="http://schemas.openxmlformats.org/presentationml/2006/ole">
            <p:oleObj spid="_x0000_s6172" name="Формула" r:id="rId5" imgW="1181100" imgH="228600" progId="Equation.3">
              <p:embed/>
            </p:oleObj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143500" y="3571875"/>
            <a:ext cx="3600450" cy="2381250"/>
            <a:chOff x="1837" y="2520"/>
            <a:chExt cx="2268" cy="1500"/>
          </a:xfrm>
        </p:grpSpPr>
        <p:pic>
          <p:nvPicPr>
            <p:cNvPr id="15368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" y="2523"/>
              <a:ext cx="2071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Line 14"/>
            <p:cNvSpPr>
              <a:spLocks noChangeShapeType="1"/>
            </p:cNvSpPr>
            <p:nvPr/>
          </p:nvSpPr>
          <p:spPr bwMode="auto">
            <a:xfrm flipV="1">
              <a:off x="1837" y="2762"/>
              <a:ext cx="2172" cy="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Text Box 15"/>
            <p:cNvSpPr txBox="1">
              <a:spLocks noChangeArrowheads="1"/>
            </p:cNvSpPr>
            <p:nvPr/>
          </p:nvSpPr>
          <p:spPr bwMode="auto">
            <a:xfrm>
              <a:off x="3285" y="2520"/>
              <a:ext cx="514" cy="252"/>
            </a:xfrm>
            <a:prstGeom prst="rect">
              <a:avLst/>
            </a:prstGeom>
            <a:gradFill rotWithShape="1">
              <a:gsLst>
                <a:gs pos="0">
                  <a:srgbClr val="FFFF80"/>
                </a:gs>
                <a:gs pos="50000">
                  <a:srgbClr val="FFFFB3"/>
                </a:gs>
                <a:gs pos="100000">
                  <a:srgbClr val="FFFFDA"/>
                </a:gs>
              </a:gsLst>
              <a:lin ang="162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у </a:t>
              </a:r>
              <a:r>
                <a:rPr lang="en-US" sz="20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20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1" name="Oval 16"/>
            <p:cNvSpPr>
              <a:spLocks noChangeArrowheads="1"/>
            </p:cNvSpPr>
            <p:nvPr/>
          </p:nvSpPr>
          <p:spPr bwMode="auto">
            <a:xfrm>
              <a:off x="2900" y="2937"/>
              <a:ext cx="57" cy="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Oval 17"/>
            <p:cNvSpPr>
              <a:spLocks noChangeArrowheads="1"/>
            </p:cNvSpPr>
            <p:nvPr/>
          </p:nvSpPr>
          <p:spPr bwMode="auto">
            <a:xfrm>
              <a:off x="3628" y="2833"/>
              <a:ext cx="57" cy="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Oval 18"/>
            <p:cNvSpPr>
              <a:spLocks noChangeArrowheads="1"/>
            </p:cNvSpPr>
            <p:nvPr/>
          </p:nvSpPr>
          <p:spPr bwMode="auto">
            <a:xfrm>
              <a:off x="3267" y="2876"/>
              <a:ext cx="56" cy="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Oval 19"/>
            <p:cNvSpPr>
              <a:spLocks noChangeArrowheads="1"/>
            </p:cNvSpPr>
            <p:nvPr/>
          </p:nvSpPr>
          <p:spPr bwMode="auto">
            <a:xfrm>
              <a:off x="3975" y="2820"/>
              <a:ext cx="57" cy="4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491964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1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500174"/>
            <a:ext cx="8715404" cy="16430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Теперь давайте перейдем к пределу функции на бесконечности: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Пусть у нас есть функция </a:t>
            </a:r>
            <a:r>
              <a:rPr lang="en-US" sz="1800" b="1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y=f(x)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, область определения нашей функции содержит луч </a:t>
            </a:r>
            <a:r>
              <a:rPr lang="en-US" sz="1800" b="1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[a; +∞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)</a:t>
            </a:r>
            <a:r>
              <a:rPr lang="en-US" sz="1800" b="1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и пусть прямая</a:t>
            </a:r>
            <a:r>
              <a:rPr lang="en-US" sz="1800" b="1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y=b 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является горизонтальной асимптотой графика функции </a:t>
            </a:r>
            <a:r>
              <a:rPr lang="en-US" sz="1800" b="1" i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y=f(x)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, запишем все это на математическом языке: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 </a:t>
            </a:r>
            <a:endParaRPr lang="ru-RU" sz="1600" dirty="0">
              <a:solidFill>
                <a:schemeClr val="tx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5828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Предел функции на бесконечности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142984"/>
            <a:ext cx="4949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Предел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на плюс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бесконечности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00372"/>
            <a:ext cx="166449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3929066"/>
            <a:ext cx="3286148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1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читать наше выражение как: </a:t>
            </a:r>
            <a:endParaRPr lang="en-US" sz="21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предел функции 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r>
              <a:rPr lang="ru-RU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стремящимся к плюс бесконечности равен 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/>
              <a:t> </a:t>
            </a:r>
          </a:p>
        </p:txBody>
      </p:sp>
      <p:pic>
        <p:nvPicPr>
          <p:cNvPr id="11" name="Рисунок 10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786190"/>
            <a:ext cx="3352238" cy="2571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6112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1643050"/>
            <a:ext cx="7643866" cy="16430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Посмотрим немного другой случай: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Пусть у нас есть функция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область определения нашей функции содержит луч (-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∞; a],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пусть прямая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y=b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горизонтальной асимптотой графика функции 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запишем все это на математическом языке: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28" y="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Предел функции на бесконечности.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42910" y="4071942"/>
            <a:ext cx="3429024" cy="22860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1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читать наше выражение как: </a:t>
            </a:r>
            <a:endParaRPr lang="en-US" sz="21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предел функции 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r>
              <a:rPr lang="ru-RU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стремящимся к минус бесконечности равен 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00438"/>
            <a:ext cx="166568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5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143380"/>
            <a:ext cx="3103367" cy="23574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57356" y="1142984"/>
            <a:ext cx="5052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Предел функции на минус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бесконечности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5918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4414" y="1714488"/>
            <a:ext cx="6161088" cy="6556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же наши соотношения могут выполняться одновременно: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Предел функции на бесконечности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214422"/>
            <a:ext cx="387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Предел функции на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бесконечности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234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428868"/>
            <a:ext cx="4371429" cy="24761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5984" y="5000636"/>
            <a:ext cx="412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Тогда принято записывать как: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429264"/>
            <a:ext cx="175021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000496" y="5572140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429264"/>
            <a:ext cx="16144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571604" y="6211669"/>
            <a:ext cx="5465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предел функции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y=f(x)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стремящимся к бесконечности равен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853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Предел функции на бесконечности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390" y="1276007"/>
            <a:ext cx="5625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Для вычисления предела 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бесконечности пользуются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несколькими утверждениями:</a:t>
            </a: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1) Для любого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натурального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справедливо следующее соотношение: </a:t>
            </a: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2) Если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3116"/>
            <a:ext cx="1339463" cy="76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928934"/>
            <a:ext cx="105838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928934"/>
            <a:ext cx="1071570" cy="37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357686" y="2928934"/>
            <a:ext cx="55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330" y="3517486"/>
            <a:ext cx="6493252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а) Предел суммы равен сумме пределов:</a:t>
            </a:r>
          </a:p>
          <a:p>
            <a:endParaRPr lang="ru-RU" sz="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б) Предел произведения равен произведению пределов: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в) Предел частного равен частному пределов: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г) Постоянный множитель можно вынести за знак предела:</a:t>
            </a:r>
          </a:p>
          <a:p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429000"/>
            <a:ext cx="2289578" cy="49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857628"/>
            <a:ext cx="2518190" cy="4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4572008"/>
            <a:ext cx="1910958" cy="71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5857892"/>
            <a:ext cx="2182413" cy="5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857488" y="785794"/>
            <a:ext cx="299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29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4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ема14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математика - 14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dash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dash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254</TotalTime>
  <Words>928</Words>
  <Application>Microsoft Office PowerPoint</Application>
  <PresentationFormat>Экран (4:3)</PresentationFormat>
  <Paragraphs>175</Paragraphs>
  <Slides>28</Slides>
  <Notes>3</Notes>
  <HiddenSlides>4</HiddenSlides>
  <MMClips>0</MMClips>
  <ScaleCrop>false</ScaleCrop>
  <HeadingPairs>
    <vt:vector size="6" baseType="variant">
      <vt:variant>
        <vt:lpstr>Тема</vt:lpstr>
      </vt:variant>
      <vt:variant>
        <vt:i4>21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50" baseType="lpstr">
      <vt:lpstr>Тема14</vt:lpstr>
      <vt:lpstr>Тема2</vt:lpstr>
      <vt:lpstr>Student presentation</vt:lpstr>
      <vt:lpstr>Тема15</vt:lpstr>
      <vt:lpstr>1_Тема2</vt:lpstr>
      <vt:lpstr>8_math</vt:lpstr>
      <vt:lpstr>1_Тема15</vt:lpstr>
      <vt:lpstr>2_Тема2</vt:lpstr>
      <vt:lpstr>9_math</vt:lpstr>
      <vt:lpstr>Тема7</vt:lpstr>
      <vt:lpstr>1_Тема14</vt:lpstr>
      <vt:lpstr>3_Тема2</vt:lpstr>
      <vt:lpstr>1_Student presentation</vt:lpstr>
      <vt:lpstr>2_Тема15</vt:lpstr>
      <vt:lpstr>4_Тема2</vt:lpstr>
      <vt:lpstr>10_math</vt:lpstr>
      <vt:lpstr>3_Тема15</vt:lpstr>
      <vt:lpstr>5_Тема2</vt:lpstr>
      <vt:lpstr>11_math</vt:lpstr>
      <vt:lpstr>математика - 14!</vt:lpstr>
      <vt:lpstr>Тема5</vt:lpstr>
      <vt:lpstr>Формула</vt:lpstr>
      <vt:lpstr>Предел функции </vt:lpstr>
      <vt:lpstr>Предел последовательности</vt:lpstr>
      <vt:lpstr>Слайд 3</vt:lpstr>
      <vt:lpstr>Асимптоты графика</vt:lpstr>
      <vt:lpstr>Асимптоты графика</vt:lpstr>
      <vt:lpstr>Предел функции на бесконечности. </vt:lpstr>
      <vt:lpstr>Предел функции на бесконечности. </vt:lpstr>
      <vt:lpstr>Предел функции на бесконечности </vt:lpstr>
      <vt:lpstr>Предел функции на бесконечности </vt:lpstr>
      <vt:lpstr>Примеры вычисления пределов</vt:lpstr>
      <vt:lpstr>Примеры вычисления пределов</vt:lpstr>
      <vt:lpstr>Примеры вычисления пределов</vt:lpstr>
      <vt:lpstr>Правила вычисления пределов</vt:lpstr>
      <vt:lpstr>Правила вычисления пределов</vt:lpstr>
      <vt:lpstr>Правила вычисления пределов</vt:lpstr>
      <vt:lpstr>Слайд 16</vt:lpstr>
      <vt:lpstr>Методика вычисления пределов в точке</vt:lpstr>
      <vt:lpstr>Слайд 18</vt:lpstr>
      <vt:lpstr>Методика вычисления пределов в точке</vt:lpstr>
      <vt:lpstr>Слайд 20</vt:lpstr>
      <vt:lpstr>Слайд 21</vt:lpstr>
      <vt:lpstr>Слайд 22</vt:lpstr>
      <vt:lpstr>Методика вычисления пределов в точке</vt:lpstr>
      <vt:lpstr>Примеры вычисления пределов</vt:lpstr>
      <vt:lpstr>Примеры вычисления пределов</vt:lpstr>
      <vt:lpstr>Примеры вычисления пределов</vt:lpstr>
      <vt:lpstr>Следующие пределы вычислите самостоятельно</vt:lpstr>
      <vt:lpstr>Используемая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Предел последовательности</dc:title>
  <dc:creator>WorldSkills_Участник_09</dc:creator>
  <cp:lastModifiedBy>SERGEY</cp:lastModifiedBy>
  <cp:revision>22</cp:revision>
  <dcterms:created xsi:type="dcterms:W3CDTF">2017-02-17T12:33:21Z</dcterms:created>
  <dcterms:modified xsi:type="dcterms:W3CDTF">2020-04-22T19:56:02Z</dcterms:modified>
</cp:coreProperties>
</file>