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0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1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38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255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48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36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40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97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88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91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91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36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9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28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4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4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3A55-33DE-4405-BD6A-0347DC0CC9E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154761-900B-41C3-B7E2-BFF6968860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4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mmutator_(electric)" TargetMode="External"/><Relationship Id="rId13" Type="http://schemas.openxmlformats.org/officeDocument/2006/relationships/hyperlink" Target="https://en.wikipedia.org/wiki/Squirrel-cage_rotor" TargetMode="External"/><Relationship Id="rId3" Type="http://schemas.openxmlformats.org/officeDocument/2006/relationships/hyperlink" Target="https://en.wikipedia.org/wiki/Electric_current" TargetMode="External"/><Relationship Id="rId7" Type="http://schemas.openxmlformats.org/officeDocument/2006/relationships/hyperlink" Target="https://en.wikipedia.org/wiki/Stator" TargetMode="External"/><Relationship Id="rId12" Type="http://schemas.openxmlformats.org/officeDocument/2006/relationships/hyperlink" Target="https://en.wikipedia.org/wiki/Wound_rotor_motor" TargetMode="External"/><Relationship Id="rId2" Type="http://schemas.openxmlformats.org/officeDocument/2006/relationships/hyperlink" Target="https://en.wikipedia.org/wiki/AC_mo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ield" TargetMode="External"/><Relationship Id="rId11" Type="http://schemas.openxmlformats.org/officeDocument/2006/relationships/hyperlink" Target="https://en.wikipedia.org/wiki/Synchronous_motor" TargetMode="External"/><Relationship Id="rId5" Type="http://schemas.openxmlformats.org/officeDocument/2006/relationships/hyperlink" Target="https://en.wikipedia.org/wiki/Electromagnetic_induction" TargetMode="External"/><Relationship Id="rId10" Type="http://schemas.openxmlformats.org/officeDocument/2006/relationships/hyperlink" Target="https://en.wikipedia.org/wiki/DC_motor" TargetMode="External"/><Relationship Id="rId4" Type="http://schemas.openxmlformats.org/officeDocument/2006/relationships/hyperlink" Target="https://en.wikipedia.org/wiki/Rotor_(electric)" TargetMode="External"/><Relationship Id="rId9" Type="http://schemas.openxmlformats.org/officeDocument/2006/relationships/hyperlink" Target="https://en.wikipedia.org/wiki/Universal_motor" TargetMode="External"/><Relationship Id="rId1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tating_magnetic_field" TargetMode="External"/><Relationship Id="rId2" Type="http://schemas.openxmlformats.org/officeDocument/2006/relationships/hyperlink" Target="https://en.wikipedia.org/wiki/Sta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gnetic_field" TargetMode="External"/><Relationship Id="rId3" Type="http://schemas.openxmlformats.org/officeDocument/2006/relationships/hyperlink" Target="https://en.wikipedia.org/wiki/Steady_state" TargetMode="External"/><Relationship Id="rId7" Type="http://schemas.openxmlformats.org/officeDocument/2006/relationships/hyperlink" Target="https://en.wikipedia.org/wiki/Stator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en.wikipedia.org/wiki/AC_mo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lectromagnet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en.wikipedia.org/wiki/Alternating_current" TargetMode="External"/><Relationship Id="rId10" Type="http://schemas.openxmlformats.org/officeDocument/2006/relationships/hyperlink" Target="https://en.wikipedia.org/wiki/Brushless_wound-rotor_doubly_fed_electric_machine" TargetMode="External"/><Relationship Id="rId4" Type="http://schemas.openxmlformats.org/officeDocument/2006/relationships/hyperlink" Target="https://en.wikipedia.org/wiki/Utility_frequency" TargetMode="External"/><Relationship Id="rId9" Type="http://schemas.openxmlformats.org/officeDocument/2006/relationships/hyperlink" Target="https://en.wikipedia.org/wiki/Rotor_(electric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ternating_current" TargetMode="External"/><Relationship Id="rId2" Type="http://schemas.openxmlformats.org/officeDocument/2006/relationships/hyperlink" Target="https://en.wikipedia.org/wiki/Electric_mo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tor_(electric)" TargetMode="External"/><Relationship Id="rId4" Type="http://schemas.openxmlformats.org/officeDocument/2006/relationships/hyperlink" Target="https://en.wikipedia.org/wiki/Stat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8740" y="92598"/>
            <a:ext cx="8915399" cy="992459"/>
          </a:xfrm>
        </p:spPr>
        <p:txBody>
          <a:bodyPr/>
          <a:lstStyle/>
          <a:p>
            <a:r>
              <a:rPr lang="en-US" dirty="0" smtClean="0"/>
              <a:t>AC Motors and types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563" y="1085057"/>
            <a:ext cx="7245751" cy="563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81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26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Bearings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678" y="1280890"/>
            <a:ext cx="12010322" cy="377762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Bearings</a:t>
            </a:r>
            <a:r>
              <a:rPr lang="en-US" sz="2800" dirty="0" smtClean="0">
                <a:latin typeface="Trebuchet MS" panose="020B0603020202020204" pitchFamily="34" charset="0"/>
              </a:rPr>
              <a:t> are </a:t>
            </a:r>
            <a:r>
              <a:rPr lang="en-US" sz="2800" dirty="0">
                <a:latin typeface="Trebuchet MS" panose="020B0603020202020204" pitchFamily="34" charset="0"/>
              </a:rPr>
              <a:t>mounted on the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shaft</a:t>
            </a:r>
            <a:r>
              <a:rPr lang="en-US" sz="2800" dirty="0">
                <a:latin typeface="Trebuchet MS" panose="020B0603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support</a:t>
            </a:r>
            <a:r>
              <a:rPr lang="en-US" sz="2800" dirty="0">
                <a:latin typeface="Trebuchet MS" panose="020B0603020202020204" pitchFamily="34" charset="0"/>
              </a:rPr>
              <a:t> the rotor and </a:t>
            </a:r>
            <a:r>
              <a:rPr lang="en-US" sz="2800" dirty="0" smtClean="0">
                <a:latin typeface="Trebuchet MS" panose="020B0603020202020204" pitchFamily="34" charset="0"/>
              </a:rPr>
              <a:t>allows </a:t>
            </a:r>
            <a:r>
              <a:rPr lang="en-US" sz="2800" dirty="0">
                <a:latin typeface="Trebuchet MS" panose="020B0603020202020204" pitchFamily="34" charset="0"/>
              </a:rPr>
              <a:t>it to 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turn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The choice of bearing arrangement is based on the following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qualities</a:t>
            </a:r>
            <a:r>
              <a:rPr lang="en-US" sz="2800" dirty="0">
                <a:latin typeface="Trebuchet MS" panose="020B0603020202020204" pitchFamily="34" charset="0"/>
              </a:rPr>
              <a:t>: </a:t>
            </a:r>
            <a:endParaRPr lang="en-US" sz="2800" dirty="0" smtClean="0">
              <a:latin typeface="Trebuchet MS" panose="020B0603020202020204" pitchFamily="34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Load carrying capacity in the axial and radial 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direction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Over speed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duration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Rotating 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speed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Bearing </a:t>
            </a:r>
            <a:r>
              <a:rPr lang="en-US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life</a:t>
            </a:r>
          </a:p>
          <a:p>
            <a:pPr marL="342000" lvl="1"/>
            <a:r>
              <a:rPr lang="en-US" sz="2800" dirty="0">
                <a:latin typeface="Trebuchet MS" panose="020B0603020202020204" pitchFamily="34" charset="0"/>
              </a:rPr>
              <a:t>Other factors must also be taken into consideration, such as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operating temperature</a:t>
            </a:r>
            <a:r>
              <a:rPr lang="en-US" sz="2800" dirty="0">
                <a:latin typeface="Trebuchet MS" panose="020B0603020202020204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dirty</a:t>
            </a:r>
            <a:r>
              <a:rPr lang="en-US" sz="2800" dirty="0">
                <a:latin typeface="Trebuchet MS" panose="020B0603020202020204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dusty</a:t>
            </a:r>
            <a:r>
              <a:rPr lang="en-US" sz="2800" dirty="0">
                <a:latin typeface="Trebuchet MS" panose="020B0603020202020204" pitchFamily="34" charset="0"/>
              </a:rPr>
              <a:t> environmental conditions, and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vibration</a:t>
            </a:r>
            <a:r>
              <a:rPr lang="en-US" sz="2800" dirty="0">
                <a:latin typeface="Trebuchet MS" panose="020B0603020202020204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shocks</a:t>
            </a:r>
            <a:r>
              <a:rPr lang="en-US" sz="2800" dirty="0">
                <a:latin typeface="Trebuchet MS" panose="020B0603020202020204" pitchFamily="34" charset="0"/>
              </a:rPr>
              <a:t> affecting bearings in running and resting </a:t>
            </a:r>
            <a:r>
              <a:rPr lang="en-US" sz="2800" dirty="0" smtClean="0">
                <a:latin typeface="Trebuchet MS" panose="020B0603020202020204" pitchFamily="34" charset="0"/>
              </a:rPr>
              <a:t>conditions</a:t>
            </a:r>
            <a:endParaRPr lang="en-US" sz="28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1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415" y="2266444"/>
            <a:ext cx="4865225" cy="459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502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/>
              <a:t>Deep groove ball bearings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7" y="128089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Deep groove ball bearings are the most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common</a:t>
            </a:r>
            <a:r>
              <a:rPr lang="en-US" sz="2000" dirty="0">
                <a:latin typeface="Trebuchet MS" panose="020B0603020202020204" pitchFamily="34" charset="0"/>
              </a:rPr>
              <a:t> type of </a:t>
            </a:r>
            <a:r>
              <a:rPr lang="en-US" sz="2000" dirty="0" smtClean="0">
                <a:latin typeface="Trebuchet MS" panose="020B0603020202020204" pitchFamily="34" charset="0"/>
              </a:rPr>
              <a:t>bearing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C</a:t>
            </a:r>
            <a:r>
              <a:rPr lang="en-US" sz="2000" dirty="0" smtClean="0">
                <a:latin typeface="Trebuchet MS" panose="020B0603020202020204" pitchFamily="34" charset="0"/>
              </a:rPr>
              <a:t>an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handle</a:t>
            </a:r>
            <a:r>
              <a:rPr lang="en-US" sz="2000" dirty="0">
                <a:latin typeface="Trebuchet MS" panose="020B0603020202020204" pitchFamily="34" charset="0"/>
              </a:rPr>
              <a:t> both radial and thrust </a:t>
            </a:r>
            <a:r>
              <a:rPr lang="en-US" sz="2000" dirty="0" smtClean="0">
                <a:latin typeface="Trebuchet MS" panose="020B0603020202020204" pitchFamily="34" charset="0"/>
              </a:rPr>
              <a:t>loads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Due </a:t>
            </a:r>
            <a:r>
              <a:rPr lang="en-US" sz="2000" dirty="0">
                <a:latin typeface="Trebuchet MS" panose="020B0603020202020204" pitchFamily="34" charset="0"/>
              </a:rPr>
              <a:t>to their low-frictional torque, they are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suitable for high speeds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1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919" y="2939970"/>
            <a:ext cx="4207281" cy="3918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629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/>
              <a:t>Cylindrical roller bearings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8" y="1280890"/>
            <a:ext cx="8915400" cy="2411434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</a:t>
            </a:r>
            <a:r>
              <a:rPr lang="en-US" sz="2000" dirty="0">
                <a:latin typeface="Trebuchet MS" panose="020B0603020202020204" pitchFamily="34" charset="0"/>
              </a:rPr>
              <a:t>hese roller bearings are used in applications where they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must hold heavy radial </a:t>
            </a:r>
            <a:r>
              <a:rPr lang="en-US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loads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In </a:t>
            </a:r>
            <a:r>
              <a:rPr lang="en-US" sz="2000" dirty="0">
                <a:latin typeface="Trebuchet MS" panose="020B0603020202020204" pitchFamily="34" charset="0"/>
              </a:rPr>
              <a:t>the roller bearing, the roller is a cylinder, so the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contact between the inner and outer </a:t>
            </a:r>
            <a:r>
              <a:rPr lang="en-US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race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This </a:t>
            </a:r>
            <a:r>
              <a:rPr lang="en-US" sz="2000" dirty="0">
                <a:latin typeface="Trebuchet MS" panose="020B0603020202020204" pitchFamily="34" charset="0"/>
              </a:rPr>
              <a:t>spreads the load out over a larger area, allowing the bearing to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handle much greater radial loads</a:t>
            </a:r>
            <a:r>
              <a:rPr lang="en-US" sz="2000" dirty="0">
                <a:latin typeface="Trebuchet MS" panose="020B0603020202020204" pitchFamily="34" charset="0"/>
              </a:rPr>
              <a:t> than a ball bearing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949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408" y="2618290"/>
            <a:ext cx="4552709" cy="423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502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/>
              <a:t>Spherical roller thrust bearing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7" y="128089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In Spherical Roller thrust bearings, the load is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transmitted</a:t>
            </a:r>
            <a:r>
              <a:rPr lang="en-US" sz="2000" dirty="0">
                <a:latin typeface="Trebuchet MS" panose="020B0603020202020204" pitchFamily="34" charset="0"/>
              </a:rPr>
              <a:t> from one raceway to the other at an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angle</a:t>
            </a:r>
            <a:r>
              <a:rPr lang="en-US" sz="2000" dirty="0">
                <a:latin typeface="Trebuchet MS" panose="020B0603020202020204" pitchFamily="34" charset="0"/>
              </a:rPr>
              <a:t> to the bearing </a:t>
            </a:r>
            <a:r>
              <a:rPr lang="en-US" sz="2000" dirty="0" smtClean="0">
                <a:latin typeface="Trebuchet MS" panose="020B0603020202020204" pitchFamily="34" charset="0"/>
              </a:rPr>
              <a:t>axis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They </a:t>
            </a:r>
            <a:r>
              <a:rPr lang="en-US" sz="2000" dirty="0">
                <a:latin typeface="Trebuchet MS" panose="020B0603020202020204" pitchFamily="34" charset="0"/>
              </a:rPr>
              <a:t>are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suitable</a:t>
            </a:r>
            <a:r>
              <a:rPr lang="en-US" sz="2000" dirty="0">
                <a:latin typeface="Trebuchet MS" panose="020B0603020202020204" pitchFamily="34" charset="0"/>
              </a:rPr>
              <a:t> for the accommodation of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high axial loads </a:t>
            </a:r>
            <a:r>
              <a:rPr lang="en-US" sz="2000" dirty="0">
                <a:latin typeface="Trebuchet MS" panose="020B0603020202020204" pitchFamily="34" charset="0"/>
              </a:rPr>
              <a:t>in addition to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simultaneously</a:t>
            </a:r>
            <a:r>
              <a:rPr lang="en-US" sz="2000" dirty="0">
                <a:latin typeface="Trebuchet MS" panose="020B0603020202020204" pitchFamily="34" charset="0"/>
              </a:rPr>
              <a:t> acting small radial </a:t>
            </a:r>
            <a:r>
              <a:rPr lang="en-US" sz="2000" dirty="0" smtClean="0">
                <a:latin typeface="Trebuchet MS" panose="020B0603020202020204" pitchFamily="34" charset="0"/>
              </a:rPr>
              <a:t>loads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Spherical </a:t>
            </a:r>
            <a:r>
              <a:rPr lang="en-US" sz="2000" dirty="0">
                <a:latin typeface="Trebuchet MS" panose="020B0603020202020204" pitchFamily="34" charset="0"/>
              </a:rPr>
              <a:t>roller thrust bearings are also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self-aligning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629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7200" dirty="0"/>
              <a:t>Conduit Box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02" y="1280890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Point of </a:t>
            </a:r>
            <a:r>
              <a:rPr lang="en-US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connection</a:t>
            </a:r>
            <a:r>
              <a:rPr lang="en-US" sz="3200" dirty="0">
                <a:latin typeface="Trebuchet MS" panose="020B0603020202020204" pitchFamily="34" charset="0"/>
              </a:rPr>
              <a:t> of electrical power to the motor’s </a:t>
            </a:r>
            <a:r>
              <a:rPr lang="en-US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stator windings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199" y="3079047"/>
            <a:ext cx="10256358" cy="312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5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27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/>
              <a:t>Eye Bolt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6" y="1280890"/>
            <a:ext cx="11987173" cy="377762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Used to lift heavy motors with a hoist or crane to </a:t>
            </a:r>
            <a:r>
              <a:rPr lang="en-US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prevent motor damage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360" y="2815058"/>
            <a:ext cx="5228379" cy="363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56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950" y="0"/>
            <a:ext cx="8911687" cy="1280890"/>
          </a:xfrm>
        </p:spPr>
        <p:txBody>
          <a:bodyPr/>
          <a:lstStyle/>
          <a:p>
            <a:r>
              <a:rPr lang="en-US" dirty="0" smtClean="0"/>
              <a:t>Types of AC motor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INDUCTION MOTOR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2" y="1280890"/>
            <a:ext cx="11998748" cy="2480882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induction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asynchronous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motor</a:t>
            </a:r>
            <a:r>
              <a:rPr lang="en-US" dirty="0"/>
              <a:t> is an </a:t>
            </a:r>
            <a:r>
              <a:rPr lang="en-US" dirty="0">
                <a:hlinkClick r:id="rId2" tooltip="AC motor"/>
              </a:rPr>
              <a:t>AC electric motor</a:t>
            </a:r>
            <a:r>
              <a:rPr lang="en-US" dirty="0"/>
              <a:t> in which the </a:t>
            </a:r>
            <a:r>
              <a:rPr lang="en-US" dirty="0">
                <a:hlinkClick r:id="rId3" tooltip="Electric current"/>
              </a:rPr>
              <a:t>electric current</a:t>
            </a:r>
            <a:r>
              <a:rPr lang="en-US" dirty="0"/>
              <a:t> in the </a:t>
            </a:r>
            <a:r>
              <a:rPr lang="en-US" dirty="0">
                <a:hlinkClick r:id="rId4" tooltip="Rotor (electric)"/>
              </a:rPr>
              <a:t>rotor</a:t>
            </a:r>
            <a:r>
              <a:rPr lang="en-US" dirty="0"/>
              <a:t> needed to produce torque is obtained by </a:t>
            </a:r>
            <a:r>
              <a:rPr lang="en-US" dirty="0">
                <a:solidFill>
                  <a:srgbClr val="FF0000"/>
                </a:solidFill>
                <a:hlinkClick r:id="rId5" tooltip="Electromagnetic induction"/>
              </a:rPr>
              <a:t>electromagnetic</a:t>
            </a:r>
            <a:r>
              <a:rPr lang="en-US" dirty="0">
                <a:hlinkClick r:id="rId5" tooltip="Electromagnetic induction"/>
              </a:rPr>
              <a:t> </a:t>
            </a:r>
            <a:r>
              <a:rPr lang="en-US" dirty="0">
                <a:solidFill>
                  <a:srgbClr val="FF0000"/>
                </a:solidFill>
                <a:hlinkClick r:id="rId5" tooltip="Electromagnetic induction"/>
              </a:rPr>
              <a:t>induction</a:t>
            </a:r>
            <a:r>
              <a:rPr lang="en-US" dirty="0"/>
              <a:t> from the </a:t>
            </a:r>
            <a:r>
              <a:rPr lang="en-US" dirty="0">
                <a:hlinkClick r:id="rId6" tooltip="Magnetic field"/>
              </a:rPr>
              <a:t>magnetic field</a:t>
            </a:r>
            <a:r>
              <a:rPr lang="en-US" dirty="0"/>
              <a:t> of the </a:t>
            </a:r>
            <a:r>
              <a:rPr lang="en-US" dirty="0">
                <a:hlinkClick r:id="rId7" tooltip="Stator"/>
              </a:rPr>
              <a:t>stator</a:t>
            </a:r>
            <a:r>
              <a:rPr lang="en-US" dirty="0"/>
              <a:t> </a:t>
            </a:r>
            <a:r>
              <a:rPr lang="en-US" dirty="0" smtClean="0"/>
              <a:t>winding</a:t>
            </a:r>
          </a:p>
          <a:p>
            <a:r>
              <a:rPr lang="en-US" dirty="0" smtClean="0"/>
              <a:t>An </a:t>
            </a:r>
            <a:r>
              <a:rPr lang="en-US" dirty="0"/>
              <a:t>induction motor therefore does not require </a:t>
            </a:r>
            <a:r>
              <a:rPr lang="en-US" dirty="0">
                <a:hlinkClick r:id="rId8" tooltip="Commutator (electric)"/>
              </a:rPr>
              <a:t>mechanical commutation</a:t>
            </a:r>
            <a:r>
              <a:rPr lang="en-US" dirty="0"/>
              <a:t>, separate-excitation or self-excitation for all or part of the energy transferred from stator to rotor, as in </a:t>
            </a:r>
            <a:r>
              <a:rPr lang="en-US" dirty="0">
                <a:hlinkClick r:id="rId9" tooltip="Universal motor"/>
              </a:rPr>
              <a:t>universal</a:t>
            </a:r>
            <a:r>
              <a:rPr lang="en-US" dirty="0"/>
              <a:t>, </a:t>
            </a:r>
            <a:r>
              <a:rPr lang="en-US" dirty="0">
                <a:hlinkClick r:id="rId10" tooltip="DC motor"/>
              </a:rPr>
              <a:t>DC</a:t>
            </a:r>
            <a:r>
              <a:rPr lang="en-US" dirty="0"/>
              <a:t> and large </a:t>
            </a:r>
            <a:r>
              <a:rPr lang="en-US" dirty="0">
                <a:hlinkClick r:id="rId11" tooltip="Synchronous motor"/>
              </a:rPr>
              <a:t>synchronous</a:t>
            </a:r>
            <a:r>
              <a:rPr lang="en-US" dirty="0"/>
              <a:t> motors.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induction motor's rotor can be either </a:t>
            </a:r>
            <a:r>
              <a:rPr lang="en-US" dirty="0">
                <a:hlinkClick r:id="rId12" tooltip="Wound rotor motor"/>
              </a:rPr>
              <a:t>wound type</a:t>
            </a:r>
            <a:r>
              <a:rPr lang="en-US" dirty="0"/>
              <a:t> or </a:t>
            </a:r>
            <a:r>
              <a:rPr lang="en-US" dirty="0">
                <a:hlinkClick r:id="rId13" tooltip="Squirrel-cage rotor"/>
              </a:rPr>
              <a:t>squirrel-cage type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388" y="3761772"/>
            <a:ext cx="7610475" cy="30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51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951" y="0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INDUCTION MOTOR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2" y="1280890"/>
            <a:ext cx="11998748" cy="2897571"/>
          </a:xfrm>
        </p:spPr>
        <p:txBody>
          <a:bodyPr/>
          <a:lstStyle/>
          <a:p>
            <a:r>
              <a:rPr lang="en-US" b="1" dirty="0"/>
              <a:t>Induction Motors</a:t>
            </a:r>
            <a:r>
              <a:rPr lang="en-US" dirty="0"/>
              <a:t> are the most commonly used motors in many applications. These are also called as </a:t>
            </a:r>
            <a:r>
              <a:rPr lang="en-US" b="1" dirty="0"/>
              <a:t>Asynchronous Motors</a:t>
            </a:r>
            <a:r>
              <a:rPr lang="en-US" dirty="0"/>
              <a:t>, because an </a:t>
            </a:r>
            <a:r>
              <a:rPr lang="en-US" b="1" dirty="0"/>
              <a:t>induction motor</a:t>
            </a:r>
            <a:r>
              <a:rPr lang="en-US" dirty="0"/>
              <a:t> always runs at a speed lower than synchronous </a:t>
            </a:r>
            <a:r>
              <a:rPr lang="en-US" dirty="0" smtClean="0"/>
              <a:t>speed</a:t>
            </a:r>
          </a:p>
          <a:p>
            <a:r>
              <a:rPr lang="en-US" dirty="0"/>
              <a:t>the AC power supplied to the motor's </a:t>
            </a:r>
            <a:r>
              <a:rPr lang="en-US" dirty="0">
                <a:hlinkClick r:id="rId2" tooltip="Stator"/>
              </a:rPr>
              <a:t>stator</a:t>
            </a:r>
            <a:r>
              <a:rPr lang="en-US" dirty="0"/>
              <a:t> creates a </a:t>
            </a:r>
            <a:r>
              <a:rPr lang="en-US" dirty="0">
                <a:hlinkClick r:id="rId3" tooltip="Rotating magnetic field"/>
              </a:rPr>
              <a:t>magnetic field</a:t>
            </a:r>
            <a:r>
              <a:rPr lang="en-US" dirty="0"/>
              <a:t> that rotates in time with the AC </a:t>
            </a:r>
            <a:r>
              <a:rPr lang="en-US" dirty="0" smtClean="0"/>
              <a:t>oscillations</a:t>
            </a:r>
          </a:p>
          <a:p>
            <a:r>
              <a:rPr lang="en-US" dirty="0" smtClean="0"/>
              <a:t>Whereas </a:t>
            </a:r>
            <a:r>
              <a:rPr lang="en-US" dirty="0"/>
              <a:t>a synchronous motor's rotor turns at the same rate as the stator field, an induction motor's rotor rotates at a slower speed than the stator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The </a:t>
            </a:r>
            <a:r>
              <a:rPr lang="en-US" dirty="0"/>
              <a:t>induction motor stator's magnetic field is therefore changing or rotating relative to the rotor.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985" y="3778900"/>
            <a:ext cx="4806595" cy="307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109" y="3927703"/>
            <a:ext cx="3769972" cy="29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33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27" y="0"/>
            <a:ext cx="8911687" cy="128089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 MOTOR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28" y="1280890"/>
            <a:ext cx="11987172" cy="31637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synchronous electric motor</a:t>
            </a:r>
            <a:r>
              <a:rPr lang="en-US" dirty="0"/>
              <a:t> is an </a:t>
            </a:r>
            <a:r>
              <a:rPr lang="en-US" dirty="0">
                <a:hlinkClick r:id="rId2" tooltip="AC motor"/>
              </a:rPr>
              <a:t>AC motor</a:t>
            </a:r>
            <a:r>
              <a:rPr lang="en-US" dirty="0"/>
              <a:t> in which, at </a:t>
            </a:r>
            <a:r>
              <a:rPr lang="en-US" dirty="0">
                <a:hlinkClick r:id="rId3" tooltip="Steady state"/>
              </a:rPr>
              <a:t>steady state</a:t>
            </a:r>
            <a:r>
              <a:rPr lang="en-US" dirty="0" smtClean="0"/>
              <a:t>, </a:t>
            </a:r>
            <a:r>
              <a:rPr lang="en-US" dirty="0"/>
              <a:t>the rotation of the shaft is synchronized with the </a:t>
            </a:r>
            <a:r>
              <a:rPr lang="en-US" dirty="0">
                <a:hlinkClick r:id="rId4" tooltip="Utility frequency"/>
              </a:rPr>
              <a:t>frequency of the supply </a:t>
            </a:r>
            <a:r>
              <a:rPr lang="en-US" dirty="0" smtClean="0">
                <a:hlinkClick r:id="rId4" tooltip="Utility frequency"/>
              </a:rPr>
              <a:t>current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rotation period is exactly equal to an integral number of </a:t>
            </a:r>
            <a:r>
              <a:rPr lang="en-US" dirty="0">
                <a:hlinkClick r:id="rId5" tooltip="Alternating current"/>
              </a:rPr>
              <a:t>AC</a:t>
            </a:r>
            <a:r>
              <a:rPr lang="en-US" dirty="0"/>
              <a:t> </a:t>
            </a:r>
            <a:r>
              <a:rPr lang="en-US" dirty="0" smtClean="0"/>
              <a:t>cycles</a:t>
            </a:r>
          </a:p>
          <a:p>
            <a:r>
              <a:rPr lang="en-US" dirty="0" smtClean="0"/>
              <a:t>Synchronous </a:t>
            </a:r>
            <a:r>
              <a:rPr lang="en-US" dirty="0"/>
              <a:t>motors contain multiphase AC </a:t>
            </a:r>
            <a:r>
              <a:rPr lang="en-US" dirty="0">
                <a:hlinkClick r:id="rId6" tooltip="Electromagnet"/>
              </a:rPr>
              <a:t>electromagnets</a:t>
            </a:r>
            <a:r>
              <a:rPr lang="en-US" dirty="0"/>
              <a:t> on the </a:t>
            </a:r>
            <a:r>
              <a:rPr lang="en-US" dirty="0">
                <a:hlinkClick r:id="rId7" tooltip="Stator"/>
              </a:rPr>
              <a:t>stator</a:t>
            </a:r>
            <a:r>
              <a:rPr lang="en-US" dirty="0"/>
              <a:t> of the motor that create a </a:t>
            </a:r>
            <a:r>
              <a:rPr lang="en-US" dirty="0">
                <a:hlinkClick r:id="rId8" tooltip="Magnetic field"/>
              </a:rPr>
              <a:t>magnetic field</a:t>
            </a:r>
            <a:r>
              <a:rPr lang="en-US" dirty="0"/>
              <a:t> which rotates in time with the oscillations of the line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The </a:t>
            </a:r>
            <a:r>
              <a:rPr lang="en-US" dirty="0">
                <a:hlinkClick r:id="rId9" tooltip="Rotor (electric)"/>
              </a:rPr>
              <a:t>rotor</a:t>
            </a:r>
            <a:r>
              <a:rPr lang="en-US" dirty="0"/>
              <a:t> with permanent magnets or </a:t>
            </a:r>
            <a:r>
              <a:rPr lang="en-US" dirty="0">
                <a:hlinkClick r:id="rId6" tooltip="Electromagnet"/>
              </a:rPr>
              <a:t>electromagnets</a:t>
            </a:r>
            <a:r>
              <a:rPr lang="en-US" dirty="0"/>
              <a:t> turns in step with the stator field at the same rate and as a result, provides the second synchronized rotating magnet field of any </a:t>
            </a:r>
            <a:r>
              <a:rPr lang="en-US" dirty="0">
                <a:hlinkClick r:id="rId2" tooltip="AC motor"/>
              </a:rPr>
              <a:t>AC </a:t>
            </a:r>
            <a:r>
              <a:rPr lang="en-US" dirty="0" smtClean="0">
                <a:hlinkClick r:id="rId2" tooltip="AC motor"/>
              </a:rPr>
              <a:t>motor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synchronous motor is only considered </a:t>
            </a:r>
            <a:r>
              <a:rPr lang="en-US" dirty="0">
                <a:hlinkClick r:id="rId10" tooltip="Brushless wound-rotor doubly fed electric machine"/>
              </a:rPr>
              <a:t>doubly fed</a:t>
            </a:r>
            <a:r>
              <a:rPr lang="en-US" dirty="0"/>
              <a:t> if is supplied with independently excited multiphase AC </a:t>
            </a:r>
            <a:r>
              <a:rPr lang="en-US" dirty="0">
                <a:hlinkClick r:id="rId6" tooltip="Electromagnet"/>
              </a:rPr>
              <a:t>electromagnets</a:t>
            </a:r>
            <a:r>
              <a:rPr lang="en-US" dirty="0"/>
              <a:t> on both the rotor and stator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231" y="4444678"/>
            <a:ext cx="4816557" cy="2413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183" y="4444678"/>
            <a:ext cx="4550836" cy="24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94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249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Definition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44" y="1280890"/>
            <a:ext cx="11983656" cy="557711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AC motor is an </a:t>
            </a:r>
            <a:r>
              <a:rPr lang="en-US" sz="3200" b="1" dirty="0">
                <a:latin typeface="Calibri" panose="020F0502020204030204" pitchFamily="34" charset="0"/>
                <a:hlinkClick r:id="rId2" tooltip="Electric motor"/>
              </a:rPr>
              <a:t>electric motor</a:t>
            </a:r>
            <a:r>
              <a:rPr lang="en-US" sz="3200" b="1" dirty="0">
                <a:latin typeface="Calibri" panose="020F0502020204030204" pitchFamily="34" charset="0"/>
              </a:rPr>
              <a:t> driven by an </a:t>
            </a:r>
            <a:r>
              <a:rPr lang="en-US" sz="3200" b="1" dirty="0">
                <a:latin typeface="Calibri" panose="020F0502020204030204" pitchFamily="34" charset="0"/>
                <a:hlinkClick r:id="rId3" tooltip="Alternating current"/>
              </a:rPr>
              <a:t>alternating current</a:t>
            </a:r>
            <a:r>
              <a:rPr lang="en-US" sz="3200" b="1" dirty="0">
                <a:latin typeface="Calibri" panose="020F0502020204030204" pitchFamily="34" charset="0"/>
              </a:rPr>
              <a:t> (AC</a:t>
            </a:r>
            <a:r>
              <a:rPr lang="en-US" sz="3200" b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The AC motor commonly consists of two basic parts, an outside stationary </a:t>
            </a:r>
            <a:r>
              <a:rPr lang="en-US" sz="3200" b="1" dirty="0">
                <a:latin typeface="Calibri" panose="020F0502020204030204" pitchFamily="34" charset="0"/>
                <a:hlinkClick r:id="rId4" tooltip="Stator"/>
              </a:rPr>
              <a:t>stator</a:t>
            </a:r>
            <a:r>
              <a:rPr lang="en-US" sz="3200" b="1" dirty="0">
                <a:latin typeface="Calibri" panose="020F0502020204030204" pitchFamily="34" charset="0"/>
              </a:rPr>
              <a:t> having coils </a:t>
            </a:r>
            <a:r>
              <a:rPr lang="en-US" sz="3200" b="1" dirty="0" smtClean="0">
                <a:latin typeface="Calibri" panose="020F0502020204030204" pitchFamily="34" charset="0"/>
              </a:rPr>
              <a:t>supplied </a:t>
            </a:r>
            <a:r>
              <a:rPr lang="en-US" sz="3200" b="1" dirty="0">
                <a:latin typeface="Calibri" panose="020F0502020204030204" pitchFamily="34" charset="0"/>
              </a:rPr>
              <a:t>to produce a rotating magnetic field, and an inside </a:t>
            </a:r>
            <a:r>
              <a:rPr lang="en-US" sz="3200" b="1" dirty="0">
                <a:latin typeface="Calibri" panose="020F0502020204030204" pitchFamily="34" charset="0"/>
                <a:hlinkClick r:id="rId5" tooltip="Rotor (electric)"/>
              </a:rPr>
              <a:t>rotor</a:t>
            </a:r>
            <a:r>
              <a:rPr lang="en-US" sz="3200" b="1" dirty="0">
                <a:latin typeface="Calibri" panose="020F0502020204030204" pitchFamily="34" charset="0"/>
              </a:rPr>
              <a:t> attached to </a:t>
            </a:r>
            <a:r>
              <a:rPr lang="en-US" sz="3200" b="1" dirty="0" smtClean="0">
                <a:latin typeface="Calibri" panose="020F0502020204030204" pitchFamily="34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</a:rPr>
              <a:t>shaft producing a second rotating magnetic </a:t>
            </a:r>
            <a:r>
              <a:rPr lang="en-US" sz="3200" b="1" dirty="0" smtClean="0">
                <a:latin typeface="Calibri" panose="020F0502020204030204" pitchFamily="34" charset="0"/>
              </a:rPr>
              <a:t>field</a:t>
            </a:r>
            <a:endParaRPr lang="ru-RU" sz="3200" b="1" dirty="0" smtClean="0">
              <a:latin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The rotor magnetic field may be produced by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permanent magnets</a:t>
            </a:r>
            <a:r>
              <a:rPr lang="en-US" sz="3200" b="1" dirty="0">
                <a:latin typeface="Calibri" panose="020F0502020204030204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reluctance</a:t>
            </a:r>
            <a:r>
              <a:rPr lang="en-US" sz="3200" b="1" dirty="0" smtClean="0"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or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AC electrical windings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27" y="154371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Operating Principles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965" y="1435261"/>
            <a:ext cx="11574683" cy="2893671"/>
          </a:xfrm>
        </p:spPr>
        <p:txBody>
          <a:bodyPr>
            <a:noAutofit/>
          </a:bodyPr>
          <a:lstStyle/>
          <a:p>
            <a:r>
              <a:rPr lang="en-US" sz="2000" b="1" dirty="0"/>
              <a:t>When an AC motor is </a:t>
            </a:r>
            <a:r>
              <a:rPr lang="en-US" sz="2000" b="1" dirty="0" smtClean="0"/>
              <a:t>in </a:t>
            </a:r>
            <a:r>
              <a:rPr lang="en-US" sz="2000" b="1" dirty="0"/>
              <a:t>rotation (motion), the magnetic fields of the </a:t>
            </a:r>
            <a:r>
              <a:rPr lang="en-US" sz="2000" b="1" dirty="0">
                <a:solidFill>
                  <a:srgbClr val="FF0000"/>
                </a:solidFill>
              </a:rPr>
              <a:t>rotor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stator</a:t>
            </a:r>
            <a:r>
              <a:rPr lang="en-US" sz="2000" b="1" dirty="0"/>
              <a:t> rotate (move) </a:t>
            </a:r>
            <a:r>
              <a:rPr lang="en-US" sz="2000" b="1" dirty="0">
                <a:solidFill>
                  <a:srgbClr val="FF0000"/>
                </a:solidFill>
              </a:rPr>
              <a:t>with little or no </a:t>
            </a:r>
            <a:r>
              <a:rPr lang="en-US" sz="2000" b="1" dirty="0" smtClean="0">
                <a:solidFill>
                  <a:srgbClr val="FF0000"/>
                </a:solidFill>
              </a:rPr>
              <a:t>slippage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magnetic forces </a:t>
            </a:r>
            <a:r>
              <a:rPr lang="en-US" sz="2000" b="1" dirty="0">
                <a:solidFill>
                  <a:srgbClr val="FF0000"/>
                </a:solidFill>
              </a:rPr>
              <a:t>(repulsive and attractive) </a:t>
            </a:r>
            <a:r>
              <a:rPr lang="en-US" sz="2000" b="1" dirty="0"/>
              <a:t>between the rotor and stator poles create </a:t>
            </a:r>
            <a:r>
              <a:rPr lang="en-US" sz="2000" b="1" dirty="0">
                <a:solidFill>
                  <a:srgbClr val="FF0000"/>
                </a:solidFill>
              </a:rPr>
              <a:t>average torque</a:t>
            </a:r>
            <a:r>
              <a:rPr lang="en-US" sz="2000" b="1" dirty="0"/>
              <a:t>, capable of driving a load at rated </a:t>
            </a:r>
            <a:r>
              <a:rPr lang="en-US" sz="2000" b="1" dirty="0" smtClean="0"/>
              <a:t>speed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speed of the </a:t>
            </a:r>
            <a:r>
              <a:rPr lang="en-US" sz="2000" b="1" dirty="0">
                <a:solidFill>
                  <a:srgbClr val="FF0000"/>
                </a:solidFill>
              </a:rPr>
              <a:t>stator</a:t>
            </a:r>
            <a:r>
              <a:rPr lang="en-US" sz="2000" b="1" dirty="0"/>
              <a:t>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rotor</a:t>
            </a:r>
            <a:r>
              <a:rPr lang="en-US" sz="2000" b="1" dirty="0" smtClean="0"/>
              <a:t> </a:t>
            </a:r>
            <a:r>
              <a:rPr lang="en-US" sz="2000" b="1" dirty="0"/>
              <a:t>rotating magnetic field </a:t>
            </a:r>
            <a:r>
              <a:rPr lang="en-US" sz="2000" b="1" dirty="0" smtClean="0">
                <a:solidFill>
                  <a:srgbClr val="FF0000"/>
                </a:solidFill>
              </a:rPr>
              <a:t>relative </a:t>
            </a:r>
            <a:r>
              <a:rPr lang="en-US" sz="2000" b="1" dirty="0">
                <a:solidFill>
                  <a:srgbClr val="FF0000"/>
                </a:solidFill>
              </a:rPr>
              <a:t>to the speed of the mechanical shaft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/>
              <a:t>M</a:t>
            </a:r>
            <a:r>
              <a:rPr lang="en-US" sz="2000" b="1" dirty="0" smtClean="0"/>
              <a:t>ust </a:t>
            </a:r>
            <a:r>
              <a:rPr lang="en-US" sz="2000" b="1" dirty="0"/>
              <a:t>maintain </a:t>
            </a:r>
            <a:r>
              <a:rPr lang="en-US" sz="2000" b="1" dirty="0">
                <a:solidFill>
                  <a:srgbClr val="FF0000"/>
                </a:solidFill>
              </a:rPr>
              <a:t>synchronism</a:t>
            </a:r>
            <a:r>
              <a:rPr lang="en-US" sz="2000" b="1" dirty="0"/>
              <a:t> for average torque production by satisfying the </a:t>
            </a:r>
            <a:r>
              <a:rPr lang="en-US" sz="2000" b="1" dirty="0">
                <a:solidFill>
                  <a:srgbClr val="FF0000"/>
                </a:solidFill>
              </a:rPr>
              <a:t>synchronous speed </a:t>
            </a:r>
            <a:r>
              <a:rPr lang="en-US" sz="2000" b="1" dirty="0" smtClean="0"/>
              <a:t>relation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306" y="446682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59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801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Operating Principles</a:t>
            </a:r>
            <a:endParaRPr lang="ru-RU" sz="6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363" y="3067291"/>
            <a:ext cx="4867637" cy="379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573" y="1280890"/>
            <a:ext cx="6453669" cy="42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4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801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Operating Principles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02" y="1280890"/>
            <a:ext cx="11975598" cy="1381287"/>
          </a:xfrm>
        </p:spPr>
        <p:txBody>
          <a:bodyPr>
            <a:normAutofit/>
          </a:bodyPr>
          <a:lstStyle/>
          <a:p>
            <a:r>
              <a:rPr lang="en-US" sz="2000" b="1" dirty="0"/>
              <a:t>The stator of the motor consists of overlapping winding offset by an electrical angle of </a:t>
            </a:r>
            <a:r>
              <a:rPr lang="en-US" sz="2000" b="1" dirty="0">
                <a:solidFill>
                  <a:srgbClr val="FF0000"/>
                </a:solidFill>
              </a:rPr>
              <a:t>120</a:t>
            </a:r>
            <a:r>
              <a:rPr lang="en-US" sz="2000" b="1" dirty="0" smtClean="0">
                <a:solidFill>
                  <a:srgbClr val="FF0000"/>
                </a:solidFill>
              </a:rPr>
              <a:t>° </a:t>
            </a:r>
          </a:p>
          <a:p>
            <a:r>
              <a:rPr lang="en-US" sz="2000" b="1" dirty="0" smtClean="0"/>
              <a:t>When </a:t>
            </a:r>
            <a:r>
              <a:rPr lang="en-US" sz="2000" b="1" dirty="0"/>
              <a:t>the primary winding or the stator is connected to a 3 phase AC source, </a:t>
            </a:r>
            <a:endParaRPr lang="en-US" sz="2000" b="1" dirty="0" smtClean="0"/>
          </a:p>
          <a:p>
            <a:r>
              <a:rPr lang="en-US" sz="2000" b="1" dirty="0" smtClean="0"/>
              <a:t>It </a:t>
            </a:r>
            <a:r>
              <a:rPr lang="en-US" sz="2000" b="1" dirty="0">
                <a:solidFill>
                  <a:srgbClr val="FF0000"/>
                </a:solidFill>
              </a:rPr>
              <a:t>establishes</a:t>
            </a:r>
            <a:r>
              <a:rPr lang="en-US" sz="2000" b="1" dirty="0"/>
              <a:t> a rotating magnetic field which rotates at the synchronous speed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976" y="3013192"/>
            <a:ext cx="3127697" cy="3127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0615" y="3013193"/>
            <a:ext cx="3653624" cy="3127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290" y="3013192"/>
            <a:ext cx="4051138" cy="31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8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629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Components of AC motor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86672" y="1400537"/>
            <a:ext cx="10305327" cy="54574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Enclosure</a:t>
            </a:r>
          </a:p>
          <a:p>
            <a:r>
              <a:rPr lang="en-US" sz="4800" dirty="0" smtClean="0"/>
              <a:t>Stator</a:t>
            </a:r>
          </a:p>
          <a:p>
            <a:r>
              <a:rPr lang="en-US" sz="4800" dirty="0" smtClean="0"/>
              <a:t>Rotor</a:t>
            </a:r>
          </a:p>
          <a:p>
            <a:r>
              <a:rPr lang="en-US" sz="4800" dirty="0" smtClean="0"/>
              <a:t>Bearings</a:t>
            </a:r>
          </a:p>
          <a:p>
            <a:r>
              <a:rPr lang="en-US" sz="4800" dirty="0" smtClean="0"/>
              <a:t>Conduit Box</a:t>
            </a:r>
          </a:p>
          <a:p>
            <a:r>
              <a:rPr lang="en-US" sz="4800" dirty="0" smtClean="0"/>
              <a:t>Eye Bolt</a:t>
            </a:r>
          </a:p>
        </p:txBody>
      </p:sp>
    </p:spTree>
    <p:extLst>
      <p:ext uri="{BB962C8B-B14F-4D97-AF65-F5344CB8AC3E}">
        <p14:creationId xmlns:p14="http://schemas.microsoft.com/office/powerpoint/2010/main" xmlns="" val="2747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243" y="2303362"/>
            <a:ext cx="5061757" cy="467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652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Enclosure (frame)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96" y="1280889"/>
            <a:ext cx="12006804" cy="18558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The enclosure consists of a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frame</a:t>
            </a:r>
            <a:r>
              <a:rPr lang="en-US" sz="2000" dirty="0">
                <a:latin typeface="Trebuchet MS" panose="020B0603020202020204" pitchFamily="34" charset="0"/>
              </a:rPr>
              <a:t> (or yoke) and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two end brackets </a:t>
            </a:r>
            <a:r>
              <a:rPr lang="en-US" sz="2000" dirty="0">
                <a:latin typeface="Trebuchet MS" panose="020B0603020202020204" pitchFamily="34" charset="0"/>
              </a:rPr>
              <a:t>(or bearing housings</a:t>
            </a:r>
            <a:r>
              <a:rPr lang="en-US" sz="2000" dirty="0" smtClean="0">
                <a:latin typeface="Trebuchet MS" panose="020B0603020202020204" pitchFamily="34" charset="0"/>
              </a:rPr>
              <a:t>)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A motor's enclosure not only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holds</a:t>
            </a:r>
            <a:r>
              <a:rPr lang="en-US" sz="2000" dirty="0">
                <a:latin typeface="Trebuchet MS" panose="020B0603020202020204" pitchFamily="34" charset="0"/>
              </a:rPr>
              <a:t> the motor's components together, it also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protects</a:t>
            </a:r>
            <a:r>
              <a:rPr lang="en-US" sz="2000" dirty="0">
                <a:latin typeface="Trebuchet MS" panose="020B0603020202020204" pitchFamily="34" charset="0"/>
              </a:rPr>
              <a:t> the internal components from </a:t>
            </a:r>
            <a:r>
              <a:rPr lang="en-US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wetness</a:t>
            </a:r>
            <a:r>
              <a:rPr lang="en-US" sz="2000" dirty="0" smtClean="0">
                <a:latin typeface="Trebuchet MS" panose="020B0603020202020204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corrosion</a:t>
            </a:r>
            <a:r>
              <a:rPr lang="en-US" sz="2000" dirty="0" smtClean="0">
                <a:latin typeface="Trebuchet MS" panose="020B0603020202020204" pitchFamily="34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damaging</a:t>
            </a:r>
            <a:r>
              <a:rPr lang="en-US" sz="2000" dirty="0" smtClean="0">
                <a:latin typeface="Trebuchet MS" panose="020B0603020202020204" pitchFamily="34" charset="0"/>
              </a:rPr>
              <a:t>. </a:t>
            </a:r>
            <a:r>
              <a:rPr lang="en-US" sz="2000" dirty="0">
                <a:latin typeface="Trebuchet MS" panose="020B0603020202020204" pitchFamily="34" charset="0"/>
              </a:rPr>
              <a:t>The degree of protection depends on the enclosure type. 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r>
              <a:rPr lang="en-US" sz="2000" dirty="0" smtClean="0">
                <a:latin typeface="Trebuchet MS" panose="020B0603020202020204" pitchFamily="34" charset="0"/>
              </a:rPr>
              <a:t>In </a:t>
            </a:r>
            <a:r>
              <a:rPr lang="en-US" sz="2000" dirty="0">
                <a:latin typeface="Trebuchet MS" panose="020B0603020202020204" pitchFamily="34" charset="0"/>
              </a:rPr>
              <a:t>addition, the type of enclosure affects the motor's </a:t>
            </a:r>
            <a:r>
              <a:rPr lang="en-US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cooling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258" y="2502973"/>
            <a:ext cx="5177742" cy="43550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26" y="0"/>
            <a:ext cx="8911687" cy="98384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Stator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02" y="1219200"/>
            <a:ext cx="11975598" cy="3777622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stator</a:t>
            </a:r>
            <a:r>
              <a:rPr lang="en-US" dirty="0">
                <a:latin typeface="Trebuchet MS" panose="020B0603020202020204" pitchFamily="34" charset="0"/>
              </a:rPr>
              <a:t> is the stationary part of the motor's electromagnetic circuit. The stator is electrical circuit that performs as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electromagnet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en-US" dirty="0">
                <a:latin typeface="Trebuchet MS" panose="020B0603020202020204" pitchFamily="34" charset="0"/>
              </a:rPr>
              <a:t>stator core is made up of many thin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metal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sheets</a:t>
            </a:r>
            <a:r>
              <a:rPr lang="en-US" dirty="0">
                <a:latin typeface="Trebuchet MS" panose="020B0603020202020204" pitchFamily="34" charset="0"/>
              </a:rPr>
              <a:t>, called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laminations</a:t>
            </a:r>
            <a:r>
              <a:rPr lang="en-US" dirty="0">
                <a:latin typeface="Trebuchet MS" panose="020B0603020202020204" pitchFamily="34" charset="0"/>
              </a:rPr>
              <a:t>. 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Laminations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are used to reduce energy losses that would result if a solid core were </a:t>
            </a:r>
            <a:r>
              <a:rPr lang="en-US" dirty="0" smtClean="0">
                <a:latin typeface="Trebuchet MS" panose="020B0603020202020204" pitchFamily="34" charset="0"/>
              </a:rPr>
              <a:t>used</a:t>
            </a:r>
          </a:p>
          <a:p>
            <a:r>
              <a:rPr lang="en-US" dirty="0">
                <a:latin typeface="Trebuchet MS" panose="020B0603020202020204" pitchFamily="34" charset="0"/>
              </a:rPr>
              <a:t>Stator laminations are stacked together forming a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hollow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cylinder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Coils </a:t>
            </a:r>
            <a:r>
              <a:rPr lang="en-US" dirty="0">
                <a:latin typeface="Trebuchet MS" panose="020B0603020202020204" pitchFamily="34" charset="0"/>
              </a:rPr>
              <a:t>of insulated wire are inserted into slots of the stator </a:t>
            </a:r>
            <a:r>
              <a:rPr lang="en-US" dirty="0" smtClean="0">
                <a:latin typeface="Trebuchet MS" panose="020B0603020202020204" pitchFamily="34" charset="0"/>
              </a:rPr>
              <a:t>core</a:t>
            </a:r>
          </a:p>
          <a:p>
            <a:r>
              <a:rPr lang="en-US" dirty="0">
                <a:latin typeface="Trebuchet MS" panose="020B0603020202020204" pitchFamily="34" charset="0"/>
              </a:rPr>
              <a:t>T</a:t>
            </a:r>
            <a:r>
              <a:rPr lang="en-US" dirty="0" smtClean="0">
                <a:latin typeface="Trebuchet MS" panose="020B0603020202020204" pitchFamily="34" charset="0"/>
              </a:rPr>
              <a:t>he </a:t>
            </a:r>
            <a:r>
              <a:rPr lang="en-US" dirty="0">
                <a:latin typeface="Trebuchet MS" panose="020B0603020202020204" pitchFamily="34" charset="0"/>
              </a:rPr>
              <a:t>stator windings are connected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directly to the power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source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Each </a:t>
            </a:r>
            <a:r>
              <a:rPr lang="en-US" dirty="0">
                <a:latin typeface="Trebuchet MS" panose="020B0603020202020204" pitchFamily="34" charset="0"/>
              </a:rPr>
              <a:t>grouping of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coils</a:t>
            </a:r>
            <a:r>
              <a:rPr lang="en-US" dirty="0">
                <a:latin typeface="Trebuchet MS" panose="020B0603020202020204" pitchFamily="34" charset="0"/>
              </a:rPr>
              <a:t>, together with the steel core it </a:t>
            </a:r>
            <a:r>
              <a:rPr lang="en-US" dirty="0" smtClean="0">
                <a:latin typeface="Trebuchet MS" panose="020B0603020202020204" pitchFamily="34" charset="0"/>
              </a:rPr>
              <a:t>surrounds </a:t>
            </a:r>
          </a:p>
          <a:p>
            <a:r>
              <a:rPr lang="en-US" dirty="0">
                <a:latin typeface="Trebuchet MS" panose="020B0603020202020204" pitchFamily="34" charset="0"/>
              </a:rPr>
              <a:t>B</a:t>
            </a:r>
            <a:r>
              <a:rPr lang="en-US" dirty="0" smtClean="0">
                <a:latin typeface="Trebuchet MS" panose="020B0603020202020204" pitchFamily="34" charset="0"/>
              </a:rPr>
              <a:t>ecomes </a:t>
            </a:r>
            <a:r>
              <a:rPr lang="en-US" dirty="0">
                <a:latin typeface="Trebuchet MS" panose="020B0603020202020204" pitchFamily="34" charset="0"/>
              </a:rPr>
              <a:t>an </a:t>
            </a:r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electromagnet when current is </a:t>
            </a:r>
            <a:r>
              <a:rPr lang="en-US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applied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27" y="0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Rotor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2" y="1196051"/>
            <a:ext cx="11998747" cy="161659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The rotor is the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rotating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part</a:t>
            </a:r>
            <a:r>
              <a:rPr lang="en-US" sz="2400" dirty="0">
                <a:latin typeface="Trebuchet MS" panose="020B0603020202020204" pitchFamily="34" charset="0"/>
              </a:rPr>
              <a:t> of the motor's electromagnetic </a:t>
            </a:r>
            <a:r>
              <a:rPr lang="en-US" sz="2400" dirty="0" smtClean="0">
                <a:latin typeface="Trebuchet MS" panose="020B0603020202020204" pitchFamily="34" charset="0"/>
              </a:rPr>
              <a:t>circuit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Magnetic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field </a:t>
            </a:r>
            <a:r>
              <a:rPr lang="en-US" sz="2400" dirty="0">
                <a:latin typeface="Trebuchet MS" panose="020B0603020202020204" pitchFamily="34" charset="0"/>
              </a:rPr>
              <a:t>from the stator induces an opposing magnetic field onto the rotor causing the rotor to “push” away from the stator </a:t>
            </a:r>
            <a:r>
              <a:rPr lang="en-US" sz="2400" dirty="0" smtClean="0">
                <a:latin typeface="Trebuchet MS" panose="020B0603020202020204" pitchFamily="34" charset="0"/>
              </a:rPr>
              <a:t>field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There are a lot of rotor types like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Squirrel cage rotor </a:t>
            </a:r>
            <a:r>
              <a:rPr lang="en-US" sz="2400" dirty="0">
                <a:latin typeface="Trebuchet MS" panose="020B0603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wound rotor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6252" y="3267559"/>
            <a:ext cx="7229679" cy="333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77" y="3754056"/>
            <a:ext cx="36099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9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1009</Words>
  <Application>Microsoft Office PowerPoint</Application>
  <PresentationFormat>Произвольный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AC Motors and types</vt:lpstr>
      <vt:lpstr>Definition</vt:lpstr>
      <vt:lpstr>Operating Principles</vt:lpstr>
      <vt:lpstr>Operating Principles</vt:lpstr>
      <vt:lpstr>Operating Principles</vt:lpstr>
      <vt:lpstr>Components of AC motor</vt:lpstr>
      <vt:lpstr>Enclosure (frame)</vt:lpstr>
      <vt:lpstr>Stator</vt:lpstr>
      <vt:lpstr>Rotor</vt:lpstr>
      <vt:lpstr>Bearings</vt:lpstr>
      <vt:lpstr>Deep groove ball bearings</vt:lpstr>
      <vt:lpstr>Cylindrical roller bearings</vt:lpstr>
      <vt:lpstr>Spherical roller thrust bearing</vt:lpstr>
      <vt:lpstr>Conduit Box</vt:lpstr>
      <vt:lpstr>Eye Bolt</vt:lpstr>
      <vt:lpstr>Types of AC motor INDUCTION MOTOR</vt:lpstr>
      <vt:lpstr>INDUCTION MOTOR</vt:lpstr>
      <vt:lpstr>SYNCHRONOUS MOTOR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Motors and types</dc:title>
  <dc:creator>ASUS</dc:creator>
  <cp:lastModifiedBy>Анна Сергеевна</cp:lastModifiedBy>
  <cp:revision>16</cp:revision>
  <dcterms:created xsi:type="dcterms:W3CDTF">2016-03-09T09:48:16Z</dcterms:created>
  <dcterms:modified xsi:type="dcterms:W3CDTF">2022-02-10T07:24:12Z</dcterms:modified>
</cp:coreProperties>
</file>