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08504" cy="6072336"/>
          </a:xfrm>
          <a:prstGeom prst="rect">
            <a:avLst/>
          </a:prstGeom>
          <a:effectLst>
            <a:glow>
              <a:schemeClr val="accent1">
                <a:alpha val="33000"/>
              </a:schemeClr>
            </a:glow>
            <a:softEdge rad="1206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080120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7344816" cy="1656184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ВАЛЫ И ОСИ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38311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3016"/>
            <a:ext cx="4929447" cy="3284984"/>
          </a:xfrm>
          <a:prstGeom prst="rect">
            <a:avLst/>
          </a:prstGeom>
          <a:effectLst>
            <a:softEdge rad="889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5004049" cy="3753037"/>
          </a:xfrm>
          <a:prstGeom prst="rect">
            <a:avLst/>
          </a:prstGeom>
          <a:effectLst>
            <a:softEdge rad="571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476672"/>
            <a:ext cx="5400600" cy="6120680"/>
          </a:xfrm>
          <a:effectLst>
            <a:softEdge rad="0"/>
          </a:effectLst>
        </p:spPr>
        <p:txBody>
          <a:bodyPr>
            <a:noAutofit/>
          </a:bodyPr>
          <a:lstStyle/>
          <a:p>
            <a:endParaRPr lang="ru-RU" sz="1600" i="1" dirty="0" smtClean="0"/>
          </a:p>
          <a:p>
            <a:r>
              <a:rPr lang="ru-RU" sz="1600" b="1" i="1" dirty="0" smtClean="0"/>
              <a:t>Валы </a:t>
            </a:r>
            <a:r>
              <a:rPr lang="ru-RU" sz="1600" b="1" i="1" dirty="0"/>
              <a:t>испытывают действие напряжений изгиба и кручения, оси - только изгиба.</a:t>
            </a:r>
          </a:p>
          <a:p>
            <a:r>
              <a:rPr lang="ru-RU" sz="1600" b="1" i="1" dirty="0"/>
              <a:t>В процессе работы валы испытывают значительные нагрузки, поэтому для определения оптимальных геометрических размеров необходимо выполнить комплекс расчетов, включающий в себя определение:</a:t>
            </a:r>
          </a:p>
          <a:p>
            <a:r>
              <a:rPr lang="ru-RU" sz="1600" b="1" i="1" dirty="0"/>
              <a:t>- статической прочности;</a:t>
            </a:r>
          </a:p>
          <a:p>
            <a:r>
              <a:rPr lang="ru-RU" sz="1600" b="1" i="1" dirty="0"/>
              <a:t>- усталостной прочности;</a:t>
            </a:r>
          </a:p>
          <a:p>
            <a:r>
              <a:rPr lang="ru-RU" sz="1600" b="1" i="1" dirty="0"/>
              <a:t>- жесткости при изгибе и кручении.</a:t>
            </a:r>
          </a:p>
          <a:p>
            <a:r>
              <a:rPr lang="ru-RU" sz="1600" b="1" i="1" dirty="0"/>
              <a:t>При высоких скоростях вращения необходимо определять частоты собственных колебаний вала для того, чтобы предотвратить попадание в резонансные зоны. Длинные валы проверяют на устойчивость.</a:t>
            </a:r>
          </a:p>
          <a:p>
            <a:r>
              <a:rPr lang="ru-RU" sz="1600" b="1" i="1" dirty="0"/>
              <a:t>Расчет валов производится в несколько этапов.</a:t>
            </a:r>
          </a:p>
          <a:p>
            <a:r>
              <a:rPr lang="ru-RU" sz="1600" b="1" i="1" dirty="0"/>
              <a:t>Для выполнения расчета вала необходимо знать его конструкцию (места приложения нагрузки, расположение опор и т.п.) В то же время разработка конструкции вала невозможна без хотя бы приближенной оценки его </a:t>
            </a:r>
            <a:r>
              <a:rPr lang="ru-RU" sz="1600" b="1" i="1" dirty="0" smtClean="0"/>
              <a:t>диаметра.</a:t>
            </a:r>
            <a:endParaRPr lang="ru-RU" sz="1600" b="1" i="1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5405" y="0"/>
            <a:ext cx="39682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Расчет валов и </a:t>
            </a:r>
            <a:r>
              <a:rPr lang="ru-RU" sz="2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осей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74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432048"/>
          </a:xfrm>
        </p:spPr>
        <p:txBody>
          <a:bodyPr>
            <a:normAutofit fontScale="90000"/>
          </a:bodyPr>
          <a:lstStyle/>
          <a:p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6" y="470392"/>
            <a:ext cx="8961130" cy="5042672"/>
          </a:xfrm>
          <a:effectLst>
            <a:glow>
              <a:schemeClr val="accent1">
                <a:alpha val="4000"/>
              </a:schemeClr>
            </a:glow>
            <a:outerShdw blurRad="50800" dist="50800" dir="5400000" sx="1000" sy="1000" algn="ctr" rotWithShape="0">
              <a:srgbClr val="000000"/>
            </a:outerShdw>
            <a:softEdge rad="1079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00416" y="1052736"/>
            <a:ext cx="78488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Валы и оси. Общие сведения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83073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48680"/>
            <a:ext cx="5400600" cy="6309320"/>
          </a:xfrm>
        </p:spPr>
        <p:txBody>
          <a:bodyPr>
            <a:normAutofit lnSpcReduction="10000"/>
          </a:bodyPr>
          <a:lstStyle/>
          <a:p>
            <a:r>
              <a:rPr lang="ru-RU" sz="2400" i="1" u="sng" dirty="0">
                <a:solidFill>
                  <a:srgbClr val="FF0000"/>
                </a:solidFill>
              </a:rPr>
              <a:t>Валы</a:t>
            </a:r>
            <a:r>
              <a:rPr lang="ru-RU" sz="2400" i="1" dirty="0"/>
              <a:t> - детали, предназначенные для передачи крутящего момента вдоль своей оси и для поддержания вращающихся деталей машин. Вал воспринимает силы, действующие на детали, и передает их на опоры. При работе вал испытывает изгиб и кручение.</a:t>
            </a:r>
          </a:p>
          <a:p>
            <a:r>
              <a:rPr lang="ru-RU" sz="2400" i="1" u="sng" dirty="0">
                <a:solidFill>
                  <a:srgbClr val="FF0000"/>
                </a:solidFill>
              </a:rPr>
              <a:t>Оси</a:t>
            </a:r>
            <a:r>
              <a:rPr lang="ru-RU" sz="2400" i="1" dirty="0"/>
              <a:t> предназначены для поддержания вращающихся деталей, полезного крутящего момента не передают. Оси не испытывают кручения. Оси могут быть неподвижные и вращающиеся.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0260" y="-99392"/>
            <a:ext cx="3835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Назначение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7" y="3717032"/>
            <a:ext cx="3467057" cy="261491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1" y="731604"/>
            <a:ext cx="3466877" cy="233735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xmlns="" val="164106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84984"/>
            <a:ext cx="3960440" cy="3071388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6632"/>
            <a:ext cx="4680520" cy="612068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большинстве случаев валы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поддерживают вращающиеся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ними детали (зубчатые колеса, шкивы, звездочки и др.). Некоторые валы (например, гибкие, карданные, торсионные) не поддерживают вращающиеся детали. Валы машин, которые кроме деталей передач несут рабочие органы машины, называются коренными. Коренной вал станков с вращательным движением инструмента или изделия называется шпинделем. Вал, распределяющий механическую энергию по отдельным рабочим машинам, называется трансмиссионным. В отдельных случаях валы изготовляют как одно целое с цилиндрической или конической шестерней (вал—шестерня) или с червяком (вал — червяк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65" y="116632"/>
            <a:ext cx="3834067" cy="27612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xmlns="" val="10215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16632"/>
            <a:ext cx="8064896" cy="6408712"/>
          </a:xfrm>
        </p:spPr>
        <p:txBody>
          <a:bodyPr/>
          <a:lstStyle/>
          <a:p>
            <a:r>
              <a:rPr lang="ru-RU" b="0" i="1" dirty="0"/>
              <a:t>Большинство валов имеют неизменяемую геометрическую форму оси – жесткие </a:t>
            </a:r>
            <a:r>
              <a:rPr lang="ru-RU" b="0" i="1" dirty="0" err="1"/>
              <a:t>оси.Гибкие</a:t>
            </a:r>
            <a:r>
              <a:rPr lang="ru-RU" b="0" i="1" dirty="0"/>
              <a:t> валы – с изменяемой в пространстве осью (например, в приводах спидометра и других приборов, в бормашинах и т.д.).</a:t>
            </a:r>
          </a:p>
          <a:p>
            <a:r>
              <a:rPr lang="ru-RU" b="0" i="1" dirty="0"/>
              <a:t>По форме геометрической оси различают валы прямые (рис. 6.1, а, б) и непрямые –коленчатые (рис. 6.1, в), служащие для преобразования возвратно-поступательного движения во вращательное (или наоборот), и эксцентриковые</a:t>
            </a:r>
            <a:r>
              <a:rPr lang="ru-RU" b="0" i="1" dirty="0" smtClean="0"/>
              <a:t>.</a:t>
            </a:r>
          </a:p>
          <a:p>
            <a:endParaRPr lang="ru-RU" sz="1400" b="0" dirty="0"/>
          </a:p>
          <a:p>
            <a:endParaRPr lang="ru-RU" sz="1400" b="0" dirty="0" smtClean="0"/>
          </a:p>
          <a:p>
            <a:endParaRPr lang="ru-RU" sz="1400" b="0" dirty="0"/>
          </a:p>
          <a:p>
            <a:endParaRPr lang="ru-RU" sz="1400" b="0" dirty="0" smtClean="0"/>
          </a:p>
          <a:p>
            <a:endParaRPr lang="ru-RU" sz="1400" b="0" dirty="0"/>
          </a:p>
          <a:p>
            <a:endParaRPr lang="ru-RU" sz="1500" b="0" i="1" dirty="0" smtClean="0"/>
          </a:p>
          <a:p>
            <a:endParaRPr lang="ru-RU" b="0" i="1" dirty="0" smtClean="0"/>
          </a:p>
          <a:p>
            <a:endParaRPr lang="ru-RU" i="1" dirty="0"/>
          </a:p>
          <a:p>
            <a:r>
              <a:rPr lang="ru-RU" b="0" i="1" dirty="0" smtClean="0"/>
              <a:t>Прямые </a:t>
            </a:r>
            <a:r>
              <a:rPr lang="ru-RU" b="0" i="1" dirty="0"/>
              <a:t>валы и оси могут быть гладкими (рис. 6.1, а; d – </a:t>
            </a:r>
            <a:r>
              <a:rPr lang="ru-RU" b="0" i="1" dirty="0" err="1"/>
              <a:t>const</a:t>
            </a:r>
            <a:r>
              <a:rPr lang="ru-RU" b="0" i="1" dirty="0"/>
              <a:t>), ступенчатыми (рис. 6.1, б; </a:t>
            </a:r>
            <a:r>
              <a:rPr lang="ru-RU" b="0" i="1" dirty="0" err="1"/>
              <a:t>di</a:t>
            </a:r>
            <a:r>
              <a:rPr lang="ru-RU" b="0" i="1" dirty="0"/>
              <a:t> – </a:t>
            </a:r>
            <a:r>
              <a:rPr lang="ru-RU" b="0" i="1" dirty="0" err="1"/>
              <a:t>var</a:t>
            </a:r>
            <a:r>
              <a:rPr lang="ru-RU" b="0" i="1" dirty="0"/>
              <a:t>) и фасонными (вал-шестерня, червяк, шлицевый вал и др.).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99" y="2852936"/>
            <a:ext cx="704649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61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1000"/>
                    </a14:imgEffect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50" y="1196752"/>
            <a:ext cx="9004300" cy="49657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4624"/>
            <a:ext cx="7520940" cy="68133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i="1" dirty="0"/>
              <a:t>1) элементы передачи момента Т (шпонки, шлицы, посадки с натягом и др.);</a:t>
            </a:r>
          </a:p>
          <a:p>
            <a:r>
              <a:rPr lang="ru-RU" sz="2800" i="1" dirty="0"/>
              <a:t>2) опоры – подшипники (качения или скольжения);</a:t>
            </a:r>
          </a:p>
          <a:p>
            <a:r>
              <a:rPr lang="ru-RU" sz="2800" i="1" dirty="0"/>
              <a:t>3) уплотнения входных и выходных концов;</a:t>
            </a:r>
          </a:p>
          <a:p>
            <a:r>
              <a:rPr lang="ru-RU" sz="2800" i="1" dirty="0"/>
              <a:t>4) элементы регулирования передач и опор;</a:t>
            </a:r>
          </a:p>
          <a:p>
            <a:r>
              <a:rPr lang="ru-RU" sz="2800" i="1" dirty="0"/>
              <a:t>5) элементы осевой фиксации деталей.</a:t>
            </a:r>
          </a:p>
          <a:p>
            <a:r>
              <a:rPr lang="ru-RU" sz="2800" i="1" dirty="0"/>
              <a:t>6) галтели плавного перехода между ступенями и фаски.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44624"/>
            <a:ext cx="57607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должно находится на валу</a:t>
            </a:r>
          </a:p>
        </p:txBody>
      </p:sp>
    </p:spTree>
    <p:extLst>
      <p:ext uri="{BB962C8B-B14F-4D97-AF65-F5344CB8AC3E}">
        <p14:creationId xmlns:p14="http://schemas.microsoft.com/office/powerpoint/2010/main" xmlns="" val="158621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95936" y="44624"/>
            <a:ext cx="5112568" cy="66967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Опорная часть вала или оси называется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цапфой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Концевая цапфа 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шипом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промежуточная —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шейкой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Концевая цапфа, предназначенная нести преимущественную осевую нагрузку, называется пятой. Шипы и шейки вала опираются на подшипники, опорной частью для пяты является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подпятник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форме цапфы могут быть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цилиндрическими,  коническими,  шаровы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 и  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плоскими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(пяты). Кольцевое утолщение вала, составляющее с ним одно целое, называется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буртиком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Переходная поверхность от одного сечения к другому, служащая для упора насаживаемых на вал деталей, называется </a:t>
            </a:r>
            <a:r>
              <a:rPr lang="ru-RU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заплечиком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уменьшения концентрации напряжений и повышения прочности переходы в местах изменения диаметра вала или оси делают плавными. Криволинейную поверхность плавного перехода от меньшего сечения к большему называют </a:t>
            </a:r>
            <a:r>
              <a:rPr lang="ru-RU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галтелью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Галтели бывают постоянной и переменной кривизны. Галтель вала, углубленную за плоскую часть </a:t>
            </a:r>
            <a:r>
              <a:rPr lang="ru-RU" sz="23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заплечика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называют </a:t>
            </a:r>
            <a:r>
              <a:rPr lang="ru-RU" sz="23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поднутрением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1" y="116632"/>
            <a:ext cx="4233441" cy="25922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1" y="3284984"/>
            <a:ext cx="4233441" cy="2232248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13947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996952"/>
            <a:ext cx="7992888" cy="3788612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21297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" y="16262"/>
            <a:ext cx="4736306" cy="31967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01408"/>
            <a:ext cx="8352928" cy="4311768"/>
          </a:xfrm>
        </p:spPr>
        <p:txBody>
          <a:bodyPr>
            <a:no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материала и термической обработки валов и осей определяется критериями их работоспособности.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материалами для валов и осей служат углеродистые и легированные стали благодаря высоким механическим характеристикам, способности к упрочнению и легкости получения цилиндрических заготовок прокаткой.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большинства валов применяют среднеуглеродистые и легированные стали 45, 40Х. Для высоконапряженных валов ответственных машин применяют, легированные стали 40ХН, 40ХНГМА, 30ХГТ, 30ХГСА и др. Валы из этих сталей обычно подвергают улучшению, закалке с высоким отпуском или поверхностной закалке с нагревом ТВЧ и низким отпуском.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изготовления фасонных валов - коленчатых, с большими фланцами и отверстиями - и тяжелых валов наряду со сталью применяют высокопрочные чугуны (с шаровидным графитом) и модифицированные чугуны.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0807" y="116632"/>
            <a:ext cx="68423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Материалы и термообработка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5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 numCol="2">
            <a:normAutofit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По назначению</a:t>
            </a:r>
            <a:r>
              <a:rPr lang="ru-RU" sz="1800" b="0" i="1" dirty="0"/>
              <a:t>:</a:t>
            </a:r>
            <a:endParaRPr lang="ru-RU" sz="1800" b="0" dirty="0"/>
          </a:p>
          <a:p>
            <a:r>
              <a:rPr lang="ru-RU" sz="1800" b="0" dirty="0"/>
              <a:t>а) валы передач, несущие детали передач - муфты, зубчатые колеса, шкивы, звездочки;</a:t>
            </a:r>
          </a:p>
          <a:p>
            <a:r>
              <a:rPr lang="ru-RU" sz="1800" b="0" dirty="0"/>
              <a:t>б) коренные валы машин;</a:t>
            </a:r>
          </a:p>
          <a:p>
            <a:r>
              <a:rPr lang="ru-RU" sz="1800" b="0" dirty="0"/>
              <a:t>в) другие специальные валы, несущие рабочие органы машин или орудий - колеса или диски турбин, кривошипы, инструменты и т.д.</a:t>
            </a:r>
          </a:p>
          <a:p>
            <a:r>
              <a:rPr lang="ru-RU" sz="1800" b="1" i="1" dirty="0">
                <a:solidFill>
                  <a:srgbClr val="FF0000"/>
                </a:solidFill>
              </a:rPr>
              <a:t>По конструкции и форме</a:t>
            </a:r>
            <a:r>
              <a:rPr lang="ru-RU" sz="1800" b="0" i="1" dirty="0"/>
              <a:t>:</a:t>
            </a:r>
            <a:endParaRPr lang="ru-RU" sz="1800" b="0" dirty="0"/>
          </a:p>
          <a:p>
            <a:r>
              <a:rPr lang="ru-RU" sz="1800" b="0" dirty="0"/>
              <a:t>а) прямые;</a:t>
            </a:r>
          </a:p>
          <a:p>
            <a:r>
              <a:rPr lang="ru-RU" sz="1800" b="0" dirty="0"/>
              <a:t>б) коленчатые;</a:t>
            </a:r>
          </a:p>
          <a:p>
            <a:r>
              <a:rPr lang="ru-RU" sz="1800" b="0" dirty="0"/>
              <a:t>в) гибкие.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Прямые валы делятся на</a:t>
            </a:r>
            <a:r>
              <a:rPr lang="ru-RU" sz="1800" b="0" dirty="0"/>
              <a:t>:</a:t>
            </a:r>
          </a:p>
          <a:p>
            <a:r>
              <a:rPr lang="ru-RU" sz="1800" b="0" dirty="0"/>
              <a:t>а) гладкие цилиндрические</a:t>
            </a:r>
            <a:r>
              <a:rPr lang="ru-RU" sz="1800" b="0" dirty="0" smtClean="0"/>
              <a:t>;</a:t>
            </a:r>
          </a:p>
          <a:p>
            <a:r>
              <a:rPr lang="ru-RU" sz="1800" b="0" dirty="0" smtClean="0"/>
              <a:t>б) ступенчатые;</a:t>
            </a:r>
          </a:p>
          <a:p>
            <a:r>
              <a:rPr lang="ru-RU" sz="1800" b="0" dirty="0" smtClean="0"/>
              <a:t>в) валы – шестерни, валы – червяки;</a:t>
            </a:r>
          </a:p>
          <a:p>
            <a:r>
              <a:rPr lang="ru-RU" sz="1800" b="0" dirty="0" smtClean="0"/>
              <a:t>г) фланцевые;</a:t>
            </a:r>
          </a:p>
          <a:p>
            <a:r>
              <a:rPr lang="ru-RU" sz="1800" b="0" dirty="0" smtClean="0"/>
              <a:t>д) карданные.</a:t>
            </a:r>
          </a:p>
          <a:p>
            <a:r>
              <a:rPr lang="ru-RU" sz="1800" b="1" i="1" dirty="0" smtClean="0">
                <a:solidFill>
                  <a:srgbClr val="FF0000"/>
                </a:solidFill>
              </a:rPr>
              <a:t>По форме поперечного сечения</a:t>
            </a:r>
            <a:r>
              <a:rPr lang="ru-RU" sz="1800" b="0" i="1" dirty="0" smtClean="0"/>
              <a:t>:</a:t>
            </a:r>
            <a:endParaRPr lang="ru-RU" sz="1800" b="0" dirty="0" smtClean="0"/>
          </a:p>
          <a:p>
            <a:r>
              <a:rPr lang="ru-RU" sz="1800" b="0" dirty="0" smtClean="0"/>
              <a:t>а) гладкие сплошного сечения;</a:t>
            </a:r>
          </a:p>
          <a:p>
            <a:r>
              <a:rPr lang="ru-RU" sz="1800" b="0" dirty="0" smtClean="0"/>
              <a:t>б) пустотелые (для размещения соосного вала, деталей управления, подачи масла, охлаждения);</a:t>
            </a:r>
          </a:p>
          <a:p>
            <a:r>
              <a:rPr lang="ru-RU" sz="1800" b="0" dirty="0" smtClean="0"/>
              <a:t>в) шлицевые.</a:t>
            </a:r>
          </a:p>
          <a:p>
            <a:r>
              <a:rPr lang="ru-RU" sz="1800" b="0" dirty="0" smtClean="0"/>
              <a:t>Оси разделяют на вращающиеся, обеспечивающие лучшую работу подшипников, и неподвижные, требующие встройки подшипников во вращающиеся детали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0"/>
            <a:ext cx="6044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валов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236" y="4149080"/>
            <a:ext cx="4786764" cy="2522230"/>
          </a:xfrm>
          <a:prstGeom prst="rect">
            <a:avLst/>
          </a:prstGeom>
          <a:effectLst>
            <a:softEdge rad="850900"/>
          </a:effectLst>
        </p:spPr>
      </p:pic>
    </p:spTree>
    <p:extLst>
      <p:ext uri="{BB962C8B-B14F-4D97-AF65-F5344CB8AC3E}">
        <p14:creationId xmlns:p14="http://schemas.microsoft.com/office/powerpoint/2010/main" xmlns="" val="247807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317</TotalTime>
  <Words>584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Слайд 1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Кабинет №8</cp:lastModifiedBy>
  <cp:revision>27</cp:revision>
  <dcterms:created xsi:type="dcterms:W3CDTF">2016-05-22T08:57:58Z</dcterms:created>
  <dcterms:modified xsi:type="dcterms:W3CDTF">2020-11-17T03:08:04Z</dcterms:modified>
</cp:coreProperties>
</file>