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63" r:id="rId5"/>
    <p:sldId id="264" r:id="rId6"/>
    <p:sldId id="265" r:id="rId7"/>
    <p:sldId id="266"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B4C71EC6-210F-42DE-9C53-41977AD35B3D}" type="datetimeFigureOut">
              <a:rPr lang="ru-RU" smtClean="0"/>
              <a:t>06.11.2019</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06.11.2019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06.11.2019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B4C71EC6-210F-42DE-9C53-41977AD35B3D}" type="datetimeFigureOut">
              <a:rPr lang="ru-RU" smtClean="0"/>
              <a:t>06.11.2019</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B4C71EC6-210F-42DE-9C53-41977AD35B3D}" type="datetimeFigureOut">
              <a:rPr lang="ru-RU" smtClean="0"/>
              <a:t>06.11.2019</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B19B0651-EE4F-4900-A07F-96A6BFA9D0F0}" type="slidenum">
              <a:rPr lang="ru-RU" smtClean="0"/>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Объект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B4C71EC6-210F-42DE-9C53-41977AD35B3D}" type="datetimeFigureOut">
              <a:rPr lang="ru-RU" smtClean="0"/>
              <a:t>06.11.2019</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B4C71EC6-210F-42DE-9C53-41977AD35B3D}" type="datetimeFigureOut">
              <a:rPr lang="ru-RU" smtClean="0"/>
              <a:t>06.11.2019</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06.11.2019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B4C71EC6-210F-42DE-9C53-41977AD35B3D}" type="datetimeFigureOut">
              <a:rPr lang="ru-RU" smtClean="0"/>
              <a:t>06.11.2019</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B4C71EC6-210F-42DE-9C53-41977AD35B3D}" type="datetimeFigureOut">
              <a:rPr lang="ru-RU" smtClean="0"/>
              <a:t>06.11.2019</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B4C71EC6-210F-42DE-9C53-41977AD35B3D}" type="datetimeFigureOut">
              <a:rPr lang="ru-RU" smtClean="0"/>
              <a:t>06.11.2019</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4C71EC6-210F-42DE-9C53-41977AD35B3D}" type="datetimeFigureOut">
              <a:rPr lang="ru-RU" smtClean="0"/>
              <a:t>06.11.2019</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a:effectLst/>
              </a:rPr>
              <a:t>My profession is an electrician</a:t>
            </a:r>
            <a:endParaRPr lang="ru-RU" dirty="0"/>
          </a:p>
        </p:txBody>
      </p:sp>
      <p:sp>
        <p:nvSpPr>
          <p:cNvPr id="3" name="Подзаголовок 2"/>
          <p:cNvSpPr>
            <a:spLocks noGrp="1"/>
          </p:cNvSpPr>
          <p:nvPr>
            <p:ph type="subTitle" idx="1"/>
          </p:nvPr>
        </p:nvSpPr>
        <p:spPr/>
        <p:txBody>
          <a:bodyPr/>
          <a:lstStyle/>
          <a:p>
            <a:endParaRPr lang="ru-RU" dirty="0"/>
          </a:p>
        </p:txBody>
      </p:sp>
      <p:pic>
        <p:nvPicPr>
          <p:cNvPr id="1026" name="Picture 2" descr="http://galerey-room.ru/images/084527_141939992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764704"/>
            <a:ext cx="3624338" cy="56834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4937945"/>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0" name="Picture 12" descr="C:\Program Files (x86)\Microsoft Office\MEDIA\CAGCAT10\j019581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4869160"/>
            <a:ext cx="1773022" cy="1824228"/>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457200" y="404664"/>
            <a:ext cx="8229600" cy="6050144"/>
          </a:xfrm>
        </p:spPr>
        <p:txBody>
          <a:bodyPr>
            <a:normAutofit/>
          </a:bodyPr>
          <a:lstStyle/>
          <a:p>
            <a:r>
              <a:rPr lang="en-US" sz="2800" dirty="0" smtClean="0">
                <a:solidFill>
                  <a:srgbClr val="FFC000"/>
                </a:solidFill>
                <a:latin typeface="Times New Roman" pitchFamily="18" charset="0"/>
                <a:cs typeface="Times New Roman" pitchFamily="18" charset="0"/>
              </a:rPr>
              <a:t>My </a:t>
            </a:r>
            <a:r>
              <a:rPr lang="en-US" sz="2800" dirty="0">
                <a:solidFill>
                  <a:srgbClr val="FFC000"/>
                </a:solidFill>
                <a:latin typeface="Times New Roman" pitchFamily="18" charset="0"/>
                <a:cs typeface="Times New Roman" pitchFamily="18" charset="0"/>
              </a:rPr>
              <a:t>future </a:t>
            </a:r>
            <a:r>
              <a:rPr lang="en-US" sz="2800" dirty="0" smtClean="0">
                <a:solidFill>
                  <a:srgbClr val="FFC000"/>
                </a:solidFill>
                <a:latin typeface="Times New Roman" pitchFamily="18" charset="0"/>
                <a:cs typeface="Times New Roman" pitchFamily="18" charset="0"/>
              </a:rPr>
              <a:t>specialty </a:t>
            </a:r>
            <a:r>
              <a:rPr lang="en-US" sz="2800" dirty="0">
                <a:solidFill>
                  <a:srgbClr val="FFC000"/>
                </a:solidFill>
                <a:latin typeface="Times New Roman" pitchFamily="18" charset="0"/>
                <a:cs typeface="Times New Roman" pitchFamily="18" charset="0"/>
              </a:rPr>
              <a:t>is a work with electric equipment </a:t>
            </a:r>
            <a:r>
              <a:rPr lang="en-US" sz="2800" dirty="0" smtClean="0">
                <a:solidFill>
                  <a:srgbClr val="FFC000"/>
                </a:solidFill>
                <a:latin typeface="Times New Roman" pitchFamily="18" charset="0"/>
                <a:cs typeface="Times New Roman" pitchFamily="18" charset="0"/>
              </a:rPr>
              <a:t>application. I </a:t>
            </a:r>
            <a:r>
              <a:rPr lang="en-US" sz="2800" dirty="0">
                <a:solidFill>
                  <a:srgbClr val="FFC000"/>
                </a:solidFill>
                <a:latin typeface="Times New Roman" pitchFamily="18" charset="0"/>
                <a:cs typeface="Times New Roman" pitchFamily="18" charset="0"/>
              </a:rPr>
              <a:t>have chosen this </a:t>
            </a:r>
            <a:r>
              <a:rPr lang="en-US" sz="2800" dirty="0" smtClean="0">
                <a:solidFill>
                  <a:srgbClr val="FFC000"/>
                </a:solidFill>
                <a:latin typeface="Times New Roman" pitchFamily="18" charset="0"/>
                <a:cs typeface="Times New Roman" pitchFamily="18" charset="0"/>
              </a:rPr>
              <a:t>specialty </a:t>
            </a:r>
            <a:r>
              <a:rPr lang="en-US" sz="2800" dirty="0">
                <a:solidFill>
                  <a:srgbClr val="FFC000"/>
                </a:solidFill>
                <a:latin typeface="Times New Roman" pitchFamily="18" charset="0"/>
                <a:cs typeface="Times New Roman" pitchFamily="18" charset="0"/>
              </a:rPr>
              <a:t>not only because of deficiency in the engineers of this structure, but also because of </a:t>
            </a:r>
            <a:r>
              <a:rPr lang="en-US" sz="2800" dirty="0" smtClean="0">
                <a:solidFill>
                  <a:srgbClr val="FFC000"/>
                </a:solidFill>
                <a:latin typeface="Times New Roman" pitchFamily="18" charset="0"/>
                <a:cs typeface="Times New Roman" pitchFamily="18" charset="0"/>
              </a:rPr>
              <a:t> my interest.</a:t>
            </a:r>
          </a:p>
          <a:p>
            <a:pPr marL="64008" indent="0">
              <a:buNone/>
            </a:pPr>
            <a:endParaRPr lang="en-US" sz="2800" dirty="0">
              <a:solidFill>
                <a:srgbClr val="FFC000"/>
              </a:solidFill>
              <a:latin typeface="Times New Roman" pitchFamily="18" charset="0"/>
              <a:cs typeface="Times New Roman" pitchFamily="18" charset="0"/>
            </a:endParaRPr>
          </a:p>
          <a:p>
            <a:r>
              <a:rPr lang="en-US" sz="2800" dirty="0" smtClean="0">
                <a:solidFill>
                  <a:srgbClr val="FFC000"/>
                </a:solidFill>
                <a:latin typeface="Times New Roman" pitchFamily="18" charset="0"/>
                <a:cs typeface="Times New Roman" pitchFamily="18" charset="0"/>
              </a:rPr>
              <a:t>However </a:t>
            </a:r>
            <a:r>
              <a:rPr lang="en-US" sz="2800" dirty="0">
                <a:solidFill>
                  <a:srgbClr val="FFC000"/>
                </a:solidFill>
                <a:latin typeface="Times New Roman" pitchFamily="18" charset="0"/>
                <a:cs typeface="Times New Roman" pitchFamily="18" charset="0"/>
              </a:rPr>
              <a:t>the Electricity brings not only advantage, but can and harm the illiterate person.</a:t>
            </a:r>
            <a:br>
              <a:rPr lang="en-US" sz="2800" dirty="0">
                <a:solidFill>
                  <a:srgbClr val="FFC000"/>
                </a:solidFill>
                <a:latin typeface="Times New Roman" pitchFamily="18" charset="0"/>
                <a:cs typeface="Times New Roman" pitchFamily="18" charset="0"/>
              </a:rPr>
            </a:br>
            <a:r>
              <a:rPr lang="en-US" sz="2800" dirty="0">
                <a:solidFill>
                  <a:srgbClr val="FFC000"/>
                </a:solidFill>
                <a:latin typeface="Times New Roman" pitchFamily="18" charset="0"/>
                <a:cs typeface="Times New Roman" pitchFamily="18" charset="0"/>
              </a:rPr>
              <a:t>It will serve us smoothly if we use it reasonably.</a:t>
            </a:r>
            <a:br>
              <a:rPr lang="en-US" sz="2800" dirty="0">
                <a:solidFill>
                  <a:srgbClr val="FFC000"/>
                </a:solidFill>
                <a:latin typeface="Times New Roman" pitchFamily="18" charset="0"/>
                <a:cs typeface="Times New Roman" pitchFamily="18" charset="0"/>
              </a:rPr>
            </a:br>
            <a:r>
              <a:rPr lang="en-US" sz="2800" dirty="0">
                <a:solidFill>
                  <a:srgbClr val="FFC000"/>
                </a:solidFill>
                <a:latin typeface="Times New Roman" pitchFamily="18" charset="0"/>
                <a:cs typeface="Times New Roman" pitchFamily="18" charset="0"/>
              </a:rPr>
              <a:t>After all the electricity brings set of new possibilities in our houses, facilitating us life.</a:t>
            </a:r>
            <a:br>
              <a:rPr lang="en-US" sz="2800" dirty="0">
                <a:solidFill>
                  <a:srgbClr val="FFC000"/>
                </a:solidFill>
                <a:latin typeface="Times New Roman" pitchFamily="18" charset="0"/>
                <a:cs typeface="Times New Roman" pitchFamily="18" charset="0"/>
              </a:rPr>
            </a:br>
            <a:r>
              <a:rPr lang="en-US" sz="2800" dirty="0">
                <a:solidFill>
                  <a:srgbClr val="FFC000"/>
                </a:solidFill>
                <a:latin typeface="Times New Roman" pitchFamily="18" charset="0"/>
                <a:cs typeface="Times New Roman" pitchFamily="18" charset="0"/>
              </a:rPr>
              <a:t>We use electric devices constantly.</a:t>
            </a:r>
            <a:endParaRPr lang="ru-RU" sz="2800" dirty="0">
              <a:solidFill>
                <a:srgbClr val="FFC000"/>
              </a:solidFill>
              <a:latin typeface="Times New Roman" pitchFamily="18" charset="0"/>
              <a:cs typeface="Times New Roman" pitchFamily="18" charset="0"/>
            </a:endParaRPr>
          </a:p>
          <a:p>
            <a:endParaRPr lang="ru-RU" dirty="0">
              <a:solidFill>
                <a:srgbClr val="FFC000"/>
              </a:solidFill>
            </a:endParaRPr>
          </a:p>
          <a:p>
            <a:endParaRPr lang="en-US" b="1" dirty="0"/>
          </a:p>
          <a:p>
            <a:endParaRPr lang="ru-RU" dirty="0"/>
          </a:p>
        </p:txBody>
      </p:sp>
    </p:spTree>
    <p:extLst>
      <p:ext uri="{BB962C8B-B14F-4D97-AF65-F5344CB8AC3E}">
        <p14:creationId xmlns:p14="http://schemas.microsoft.com/office/powerpoint/2010/main" val="3574596758"/>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Program Files (x86)\Microsoft Office\MEDIA\CAGCAT10\j0234266.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15783" y="0"/>
            <a:ext cx="1872208" cy="1824703"/>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457200" y="404664"/>
            <a:ext cx="8229600" cy="6050144"/>
          </a:xfrm>
        </p:spPr>
        <p:txBody>
          <a:bodyPr>
            <a:normAutofit/>
          </a:bodyPr>
          <a:lstStyle/>
          <a:p>
            <a:endParaRPr lang="en-US" sz="2800" dirty="0" smtClean="0">
              <a:solidFill>
                <a:srgbClr val="FFC000"/>
              </a:solidFill>
              <a:latin typeface="Times New Roman" pitchFamily="18" charset="0"/>
              <a:cs typeface="Times New Roman" pitchFamily="18" charset="0"/>
            </a:endParaRPr>
          </a:p>
          <a:p>
            <a:endParaRPr lang="en-US" sz="2800" dirty="0">
              <a:solidFill>
                <a:srgbClr val="FFC000"/>
              </a:solidFill>
              <a:latin typeface="Times New Roman" pitchFamily="18" charset="0"/>
              <a:cs typeface="Times New Roman" pitchFamily="18" charset="0"/>
            </a:endParaRPr>
          </a:p>
          <a:p>
            <a:r>
              <a:rPr lang="en-US" sz="2800" dirty="0" smtClean="0">
                <a:solidFill>
                  <a:srgbClr val="FFC000"/>
                </a:solidFill>
                <a:latin typeface="Times New Roman" pitchFamily="18" charset="0"/>
                <a:cs typeface="Times New Roman" pitchFamily="18" charset="0"/>
              </a:rPr>
              <a:t>Our </a:t>
            </a:r>
            <a:r>
              <a:rPr lang="en-US" sz="2800" dirty="0">
                <a:solidFill>
                  <a:srgbClr val="FFC000"/>
                </a:solidFill>
                <a:latin typeface="Times New Roman" pitchFamily="18" charset="0"/>
                <a:cs typeface="Times New Roman" pitchFamily="18" charset="0"/>
              </a:rPr>
              <a:t>life today is impossible without electricity. Computers, domestic appliances, factory machines, medical equipment, electric trains, telephone communication and all kinds of gadgets will not run if there is a power failure. There must be somebody to fix it and this person must know what to do and how to do it properly. This is what electricians do: they install, maintain and repair electrical systems and equipment</a:t>
            </a:r>
            <a:r>
              <a:rPr lang="en-US" sz="2800" dirty="0" smtClean="0">
                <a:solidFill>
                  <a:srgbClr val="FFC000"/>
                </a:solidFill>
                <a:latin typeface="Times New Roman" pitchFamily="18" charset="0"/>
                <a:cs typeface="Times New Roman" pitchFamily="18" charset="0"/>
              </a:rPr>
              <a:t>.</a:t>
            </a:r>
            <a:endParaRPr lang="ru-RU" sz="2800" dirty="0" smtClean="0">
              <a:solidFill>
                <a:srgbClr val="FFC000"/>
              </a:solidFill>
              <a:latin typeface="Times New Roman" pitchFamily="18" charset="0"/>
              <a:cs typeface="Times New Roman" pitchFamily="18" charset="0"/>
            </a:endParaRPr>
          </a:p>
        </p:txBody>
      </p:sp>
      <p:pic>
        <p:nvPicPr>
          <p:cNvPr id="5" name="Picture 11" descr="C:\Program Files (x86)\Microsoft Office\MEDIA\CAGCAT10\j0199283.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6216" y="5013176"/>
            <a:ext cx="1840871" cy="1653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4616318"/>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9" descr="C:\Program Files (x86)\Microsoft Office\MEDIA\CAGCAT10\j019980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4941168"/>
            <a:ext cx="1789481" cy="1803197"/>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457200" y="404664"/>
            <a:ext cx="8229600" cy="6050144"/>
          </a:xfrm>
        </p:spPr>
        <p:txBody>
          <a:bodyPr>
            <a:normAutofit/>
          </a:bodyPr>
          <a:lstStyle/>
          <a:p>
            <a:r>
              <a:rPr lang="en-US" sz="3200" dirty="0">
                <a:solidFill>
                  <a:srgbClr val="FFC000"/>
                </a:solidFill>
                <a:latin typeface="Times New Roman" pitchFamily="18" charset="0"/>
                <a:cs typeface="Times New Roman" pitchFamily="18" charset="0"/>
              </a:rPr>
              <a:t>I have always been interested in electrics, and Physics and Mathematics were my </a:t>
            </a:r>
            <a:r>
              <a:rPr lang="en-US" sz="3200" dirty="0" smtClean="0">
                <a:solidFill>
                  <a:srgbClr val="FFC000"/>
                </a:solidFill>
                <a:latin typeface="Times New Roman" pitchFamily="18" charset="0"/>
                <a:cs typeface="Times New Roman" pitchFamily="18" charset="0"/>
              </a:rPr>
              <a:t>favorite </a:t>
            </a:r>
            <a:r>
              <a:rPr lang="en-US" sz="3200" dirty="0">
                <a:solidFill>
                  <a:srgbClr val="FFC000"/>
                </a:solidFill>
                <a:latin typeface="Times New Roman" pitchFamily="18" charset="0"/>
                <a:cs typeface="Times New Roman" pitchFamily="18" charset="0"/>
              </a:rPr>
              <a:t>subjects at school, so I decided to become an electrician. Besides having basic knowledge in physics and mathematics I must study mechanics and drafting and be able to read wiring diagrams and drawings. As we know, electrical mistakes can lead to shortages, shocks, fires and costly repairs. So people who have chosen the profession of an electrician must have a good reaction, be cautious and extremely attentive</a:t>
            </a:r>
            <a:r>
              <a:rPr lang="en-US" sz="3200" dirty="0" smtClean="0">
                <a:solidFill>
                  <a:srgbClr val="FFC000"/>
                </a:solidFill>
                <a:latin typeface="Times New Roman" pitchFamily="18" charset="0"/>
                <a:cs typeface="Times New Roman" pitchFamily="18" charset="0"/>
              </a:rPr>
              <a:t>.</a:t>
            </a:r>
            <a:endParaRPr lang="ru-RU" sz="3200" dirty="0" smtClean="0">
              <a:solidFill>
                <a:srgbClr val="FFC000"/>
              </a:solidFill>
              <a:latin typeface="Times New Roman" pitchFamily="18" charset="0"/>
              <a:cs typeface="Times New Roman" pitchFamily="18" charset="0"/>
            </a:endParaRPr>
          </a:p>
          <a:p>
            <a:pPr marL="64008" indent="0">
              <a:buNone/>
            </a:pPr>
            <a:endParaRPr lang="ru-RU" dirty="0"/>
          </a:p>
        </p:txBody>
      </p:sp>
    </p:spTree>
    <p:extLst>
      <p:ext uri="{BB962C8B-B14F-4D97-AF65-F5344CB8AC3E}">
        <p14:creationId xmlns:p14="http://schemas.microsoft.com/office/powerpoint/2010/main" val="3639948274"/>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Program Files (x86)\Microsoft Office\MEDIA\CAGCAT10\j0252349.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5589240"/>
            <a:ext cx="1826971" cy="1110996"/>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457200" y="404664"/>
            <a:ext cx="8229600" cy="6050144"/>
          </a:xfrm>
        </p:spPr>
        <p:txBody>
          <a:bodyPr>
            <a:normAutofit/>
          </a:bodyPr>
          <a:lstStyle/>
          <a:p>
            <a:r>
              <a:rPr lang="en-US" sz="3200" dirty="0">
                <a:solidFill>
                  <a:srgbClr val="FFC000"/>
                </a:solidFill>
                <a:latin typeface="Times New Roman" pitchFamily="18" charset="0"/>
                <a:cs typeface="Times New Roman" pitchFamily="18" charset="0"/>
              </a:rPr>
              <a:t>Another important aspect of this profession is being physically fit and strong: electricians often have to move heavy equipment or stand or kneel for long periods of time. It is also necessary to have keen eyesight, good hand-eye coordination and a good sense of balance</a:t>
            </a:r>
            <a:r>
              <a:rPr lang="en-US" sz="3200" dirty="0" smtClean="0">
                <a:solidFill>
                  <a:srgbClr val="FFC000"/>
                </a:solidFill>
                <a:latin typeface="Times New Roman" pitchFamily="18" charset="0"/>
                <a:cs typeface="Times New Roman" pitchFamily="18" charset="0"/>
              </a:rPr>
              <a:t>.</a:t>
            </a:r>
            <a:r>
              <a:rPr lang="ru-RU" sz="3200" dirty="0" smtClean="0">
                <a:solidFill>
                  <a:srgbClr val="FFC000"/>
                </a:solidFill>
                <a:latin typeface="Times New Roman" pitchFamily="18" charset="0"/>
                <a:cs typeface="Times New Roman" pitchFamily="18" charset="0"/>
              </a:rPr>
              <a:t> </a:t>
            </a:r>
            <a:r>
              <a:rPr lang="en-US" sz="3200" dirty="0" smtClean="0">
                <a:solidFill>
                  <a:srgbClr val="FFC000"/>
                </a:solidFill>
                <a:latin typeface="Times New Roman" pitchFamily="18" charset="0"/>
                <a:cs typeface="Times New Roman" pitchFamily="18" charset="0"/>
              </a:rPr>
              <a:t>Every </a:t>
            </a:r>
            <a:r>
              <a:rPr lang="en-US" sz="3200" dirty="0">
                <a:solidFill>
                  <a:srgbClr val="FFC000"/>
                </a:solidFill>
                <a:latin typeface="Times New Roman" pitchFamily="18" charset="0"/>
                <a:cs typeface="Times New Roman" pitchFamily="18" charset="0"/>
              </a:rPr>
              <a:t>day electricians perform new tasks in new locations and with new people, so I think I will never get bored with this profession</a:t>
            </a:r>
            <a:r>
              <a:rPr lang="en-US" sz="3200" dirty="0" smtClean="0">
                <a:solidFill>
                  <a:srgbClr val="FFC000"/>
                </a:solidFill>
                <a:latin typeface="Times New Roman" pitchFamily="18" charset="0"/>
                <a:cs typeface="Times New Roman" pitchFamily="18" charset="0"/>
              </a:rPr>
              <a:t>.</a:t>
            </a:r>
            <a:endParaRPr lang="ru-RU" sz="3200" dirty="0" smtClean="0">
              <a:solidFill>
                <a:srgbClr val="FFC000"/>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652578129"/>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Program Files (x86)\Microsoft Office\MEDIA\CAGCAT10\j029198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417" y="4140158"/>
            <a:ext cx="2428351" cy="2570833"/>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457200" y="404664"/>
            <a:ext cx="8229600" cy="6050144"/>
          </a:xfrm>
        </p:spPr>
        <p:txBody>
          <a:bodyPr>
            <a:normAutofit/>
          </a:bodyPr>
          <a:lstStyle/>
          <a:p>
            <a:r>
              <a:rPr lang="en-US" sz="3200" dirty="0">
                <a:solidFill>
                  <a:srgbClr val="FFC000"/>
                </a:solidFill>
                <a:latin typeface="Times New Roman" pitchFamily="18" charset="0"/>
                <a:cs typeface="Times New Roman" pitchFamily="18" charset="0"/>
              </a:rPr>
              <a:t>Electricity consumption in our country is increasing every year due to the development of technology and emergence of new equipment that needs professional maintenance. That is why the profession of an electrician is going to stay one of the most important in our world</a:t>
            </a:r>
            <a:r>
              <a:rPr lang="en-US" sz="3200" dirty="0" smtClean="0">
                <a:solidFill>
                  <a:srgbClr val="FFC000"/>
                </a:solidFill>
                <a:latin typeface="Times New Roman" pitchFamily="18" charset="0"/>
                <a:cs typeface="Times New Roman" pitchFamily="18" charset="0"/>
              </a:rPr>
              <a:t>.</a:t>
            </a:r>
            <a:endParaRPr lang="ru-RU" sz="3200" dirty="0" smtClean="0">
              <a:solidFill>
                <a:srgbClr val="FFC000"/>
              </a:solidFill>
              <a:latin typeface="Times New Roman" pitchFamily="18" charset="0"/>
              <a:cs typeface="Times New Roman" pitchFamily="18" charset="0"/>
            </a:endParaRPr>
          </a:p>
        </p:txBody>
      </p:sp>
    </p:spTree>
    <p:extLst>
      <p:ext uri="{BB962C8B-B14F-4D97-AF65-F5344CB8AC3E}">
        <p14:creationId xmlns:p14="http://schemas.microsoft.com/office/powerpoint/2010/main" val="788422638"/>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641226"/>
          </a:xfrm>
        </p:spPr>
        <p:txBody>
          <a:bodyPr>
            <a:normAutofit/>
          </a:bodyPr>
          <a:lstStyle/>
          <a:p>
            <a:r>
              <a:rPr lang="en-US" sz="2400" dirty="0" smtClean="0">
                <a:solidFill>
                  <a:srgbClr val="FFC000"/>
                </a:solidFill>
                <a:latin typeface="Times New Roman" pitchFamily="18" charset="0"/>
                <a:cs typeface="Times New Roman" pitchFamily="18" charset="0"/>
              </a:rPr>
              <a:t>The task: read and translate the text. Answer the questions:</a:t>
            </a:r>
            <a:endParaRPr lang="ru-RU" sz="2400" dirty="0">
              <a:solidFill>
                <a:srgbClr val="FFC000"/>
              </a:solidFill>
              <a:latin typeface="Times New Roman" pitchFamily="18" charset="0"/>
              <a:cs typeface="Times New Roman" pitchFamily="18" charset="0"/>
            </a:endParaRPr>
          </a:p>
        </p:txBody>
      </p:sp>
      <p:sp>
        <p:nvSpPr>
          <p:cNvPr id="3" name="Объект 2"/>
          <p:cNvSpPr>
            <a:spLocks noGrp="1"/>
          </p:cNvSpPr>
          <p:nvPr>
            <p:ph idx="1"/>
          </p:nvPr>
        </p:nvSpPr>
        <p:spPr>
          <a:xfrm>
            <a:off x="457200" y="908720"/>
            <a:ext cx="8229600" cy="5546088"/>
          </a:xfrm>
        </p:spPr>
        <p:txBody>
          <a:bodyPr>
            <a:normAutofit/>
          </a:bodyPr>
          <a:lstStyle/>
          <a:p>
            <a:pPr marL="578358" indent="-514350">
              <a:buAutoNum type="arabicParenR"/>
            </a:pPr>
            <a:r>
              <a:rPr lang="en-US" sz="3600" dirty="0" smtClean="0">
                <a:solidFill>
                  <a:srgbClr val="FFC000"/>
                </a:solidFill>
                <a:latin typeface="Times New Roman" pitchFamily="18" charset="0"/>
                <a:cs typeface="Times New Roman" pitchFamily="18" charset="0"/>
              </a:rPr>
              <a:t>What possibilities does electricity bring to our house?</a:t>
            </a:r>
          </a:p>
          <a:p>
            <a:pPr marL="578358" indent="-514350">
              <a:buAutoNum type="arabicParenR"/>
            </a:pPr>
            <a:r>
              <a:rPr lang="en-US" sz="3600" dirty="0" smtClean="0">
                <a:solidFill>
                  <a:srgbClr val="FFC000"/>
                </a:solidFill>
                <a:latin typeface="Times New Roman" pitchFamily="18" charset="0"/>
                <a:cs typeface="Times New Roman" pitchFamily="18" charset="0"/>
              </a:rPr>
              <a:t>Is electricity safety?</a:t>
            </a:r>
          </a:p>
          <a:p>
            <a:pPr marL="578358" indent="-514350">
              <a:buAutoNum type="arabicParenR"/>
            </a:pPr>
            <a:r>
              <a:rPr lang="en-US" sz="3600" dirty="0" smtClean="0">
                <a:solidFill>
                  <a:srgbClr val="FFC000"/>
                </a:solidFill>
                <a:latin typeface="Times New Roman" pitchFamily="18" charset="0"/>
                <a:cs typeface="Times New Roman" pitchFamily="18" charset="0"/>
              </a:rPr>
              <a:t>Is our life possible without electricity? Why?</a:t>
            </a:r>
          </a:p>
          <a:p>
            <a:pPr marL="578358" indent="-514350">
              <a:buAutoNum type="arabicParenR"/>
            </a:pPr>
            <a:r>
              <a:rPr lang="en-US" sz="3600" dirty="0" smtClean="0">
                <a:solidFill>
                  <a:srgbClr val="FFC000"/>
                </a:solidFill>
                <a:latin typeface="Times New Roman" pitchFamily="18" charset="0"/>
                <a:cs typeface="Times New Roman" pitchFamily="18" charset="0"/>
              </a:rPr>
              <a:t>What qualities should have an electrician?</a:t>
            </a:r>
          </a:p>
          <a:p>
            <a:pPr marL="578358" indent="-514350">
              <a:buAutoNum type="arabicParenR"/>
            </a:pPr>
            <a:r>
              <a:rPr lang="en-US" sz="3600" dirty="0" smtClean="0">
                <a:solidFill>
                  <a:srgbClr val="FFC000"/>
                </a:solidFill>
                <a:latin typeface="Times New Roman" pitchFamily="18" charset="0"/>
                <a:cs typeface="Times New Roman" pitchFamily="18" charset="0"/>
              </a:rPr>
              <a:t>Why did you choose the profession “an electrician”? </a:t>
            </a:r>
            <a:endParaRPr lang="en-US" sz="3600" dirty="0" smtClean="0">
              <a:solidFill>
                <a:srgbClr val="FFC000"/>
              </a:solidFill>
              <a:latin typeface="Times New Roman" pitchFamily="18" charset="0"/>
              <a:cs typeface="Times New Roman" pitchFamily="18" charset="0"/>
            </a:endParaRPr>
          </a:p>
          <a:p>
            <a:pPr marL="578358" indent="-514350">
              <a:buAutoNum type="arabicParenR"/>
            </a:pPr>
            <a:endParaRPr lang="ru-RU" sz="2800" dirty="0">
              <a:solidFill>
                <a:srgbClr val="FFC000"/>
              </a:solidFill>
              <a:latin typeface="Times New Roman" pitchFamily="18" charset="0"/>
              <a:cs typeface="Times New Roman" pitchFamily="18" charset="0"/>
            </a:endParaRPr>
          </a:p>
        </p:txBody>
      </p:sp>
    </p:spTree>
    <p:extLst>
      <p:ext uri="{BB962C8B-B14F-4D97-AF65-F5344CB8AC3E}">
        <p14:creationId xmlns:p14="http://schemas.microsoft.com/office/powerpoint/2010/main" val="26631947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105</TotalTime>
  <Words>398</Words>
  <Application>Microsoft Office PowerPoint</Application>
  <PresentationFormat>Экран (4:3)</PresentationFormat>
  <Paragraphs>17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Яркая</vt:lpstr>
      <vt:lpstr>My profession is an electrician</vt:lpstr>
      <vt:lpstr>Презентация PowerPoint</vt:lpstr>
      <vt:lpstr>Презентация PowerPoint</vt:lpstr>
      <vt:lpstr>Презентация PowerPoint</vt:lpstr>
      <vt:lpstr>Презентация PowerPoint</vt:lpstr>
      <vt:lpstr>Презентация PowerPoint</vt:lpstr>
      <vt:lpstr>The task: read and translate the text. Answer the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profession is an electrician</dc:title>
  <dc:creator>Мария</dc:creator>
  <cp:lastModifiedBy>Рязанцева О</cp:lastModifiedBy>
  <cp:revision>14</cp:revision>
  <dcterms:created xsi:type="dcterms:W3CDTF">2018-12-09T15:30:16Z</dcterms:created>
  <dcterms:modified xsi:type="dcterms:W3CDTF">2019-11-06T04:50:42Z</dcterms:modified>
</cp:coreProperties>
</file>