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4" r:id="rId2"/>
    <p:sldId id="289" r:id="rId3"/>
    <p:sldId id="315" r:id="rId4"/>
    <p:sldId id="316" r:id="rId5"/>
    <p:sldId id="306" r:id="rId6"/>
    <p:sldId id="293" r:id="rId7"/>
    <p:sldId id="310" r:id="rId8"/>
    <p:sldId id="295" r:id="rId9"/>
    <p:sldId id="309" r:id="rId10"/>
    <p:sldId id="311" r:id="rId11"/>
    <p:sldId id="31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8A75B9-AD5D-4C02-8681-3904D9B83823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EAA5B-1ED8-46B4-B136-2F397DAE1A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8A75B9-AD5D-4C02-8681-3904D9B83823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EAA5B-1ED8-46B4-B136-2F397DAE1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8A75B9-AD5D-4C02-8681-3904D9B83823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EAA5B-1ED8-46B4-B136-2F397DAE1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8A75B9-AD5D-4C02-8681-3904D9B83823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EAA5B-1ED8-46B4-B136-2F397DAE1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8A75B9-AD5D-4C02-8681-3904D9B83823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EAA5B-1ED8-46B4-B136-2F397DAE1A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8A75B9-AD5D-4C02-8681-3904D9B83823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EAA5B-1ED8-46B4-B136-2F397DAE1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8A75B9-AD5D-4C02-8681-3904D9B83823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EAA5B-1ED8-46B4-B136-2F397DAE1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8A75B9-AD5D-4C02-8681-3904D9B83823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EAA5B-1ED8-46B4-B136-2F397DAE1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8A75B9-AD5D-4C02-8681-3904D9B83823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EAA5B-1ED8-46B4-B136-2F397DAE1A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8A75B9-AD5D-4C02-8681-3904D9B83823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EAA5B-1ED8-46B4-B136-2F397DAE1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8A75B9-AD5D-4C02-8681-3904D9B83823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EAA5B-1ED8-46B4-B136-2F397DAE1A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78A75B9-AD5D-4C02-8681-3904D9B83823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B2EAA5B-1ED8-46B4-B136-2F397DAE1A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12.png"/><Relationship Id="rId21" Type="http://schemas.openxmlformats.org/officeDocument/2006/relationships/image" Target="../media/image30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jpe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2976" y="271462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Общие методы решения неравенств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78581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Исследование графиков функций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857364"/>
            <a:ext cx="84296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Решите неравенство</a:t>
            </a:r>
            <a:r>
              <a:rPr lang="ru-RU" sz="2400" dirty="0" smtClean="0"/>
              <a:t>:                   </a:t>
            </a:r>
            <a:r>
              <a:rPr lang="ru-RU" sz="2400" dirty="0" smtClean="0">
                <a:latin typeface="Cambria Math"/>
                <a:ea typeface="Cambria Math"/>
              </a:rPr>
              <a:t>&lt; х + 1.</a:t>
            </a:r>
          </a:p>
          <a:p>
            <a:r>
              <a:rPr lang="ru-RU" sz="2400" dirty="0" smtClean="0">
                <a:latin typeface="Cambria Math"/>
                <a:ea typeface="Cambria Math"/>
              </a:rPr>
              <a:t>Решение: Построим графики функций у = </a:t>
            </a:r>
            <a:r>
              <a:rPr lang="ru-RU" sz="2400" dirty="0" smtClean="0"/>
              <a:t>            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= х + 1.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рисунка видно, что график у =                    лежит выше графика у = х + 1. Решени</a:t>
            </a:r>
            <a:r>
              <a:rPr lang="ru-RU" sz="24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е исходного неравенства -3 </a:t>
            </a:r>
            <a:r>
              <a:rPr lang="ru-RU" sz="2400" dirty="0" smtClean="0">
                <a:latin typeface="Cambria Math"/>
                <a:ea typeface="Cambria Math"/>
                <a:cs typeface="Times New Roman" pitchFamily="18" charset="0"/>
              </a:rPr>
              <a:t>≤ х &lt; 1.</a:t>
            </a:r>
          </a:p>
          <a:p>
            <a:endParaRPr lang="ru-RU" sz="2400" dirty="0" smtClean="0">
              <a:latin typeface="Cambria Math"/>
              <a:ea typeface="Cambria Math"/>
              <a:cs typeface="Times New Roman" pitchFamily="18" charset="0"/>
            </a:endParaRPr>
          </a:p>
          <a:p>
            <a:endParaRPr lang="ru-RU" sz="2400" dirty="0" smtClean="0">
              <a:latin typeface="Cambria Math"/>
              <a:ea typeface="Cambria Math"/>
              <a:cs typeface="Times New Roman" pitchFamily="18" charset="0"/>
            </a:endParaRPr>
          </a:p>
          <a:p>
            <a:endParaRPr lang="ru-RU" sz="2400" dirty="0" smtClean="0">
              <a:latin typeface="Cambria Math"/>
              <a:ea typeface="Cambria Math"/>
              <a:cs typeface="Times New Roman" pitchFamily="18" charset="0"/>
            </a:endParaRPr>
          </a:p>
          <a:p>
            <a:endParaRPr lang="ru-RU" sz="2400" dirty="0" smtClean="0">
              <a:latin typeface="Cambria Math"/>
              <a:ea typeface="Cambria Math"/>
              <a:cs typeface="Times New Roman" pitchFamily="18" charset="0"/>
            </a:endParaRPr>
          </a:p>
          <a:p>
            <a:endParaRPr lang="ru-RU" sz="2400" dirty="0" smtClean="0">
              <a:latin typeface="Cambria Math"/>
              <a:ea typeface="Cambria Math"/>
              <a:cs typeface="Times New Roman" pitchFamily="18" charset="0"/>
            </a:endParaRPr>
          </a:p>
          <a:p>
            <a:endParaRPr lang="ru-RU" sz="2400" dirty="0" smtClean="0">
              <a:latin typeface="Cambria Math"/>
              <a:ea typeface="Cambria Math"/>
              <a:cs typeface="Times New Roman" pitchFamily="18" charset="0"/>
            </a:endParaRPr>
          </a:p>
          <a:p>
            <a:r>
              <a:rPr lang="ru-RU" sz="2400" dirty="0" smtClean="0">
                <a:latin typeface="Cambria Math"/>
                <a:ea typeface="Cambria Math"/>
                <a:cs typeface="Times New Roman" pitchFamily="18" charset="0"/>
              </a:rPr>
              <a:t>                                                      Ответ: [-3; 1).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1857364"/>
            <a:ext cx="997527" cy="457200"/>
          </a:xfrm>
          <a:prstGeom prst="rect">
            <a:avLst/>
          </a:prstGeom>
          <a:noFill/>
        </p:spPr>
      </p:pic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214554"/>
            <a:ext cx="840436" cy="385200"/>
          </a:xfrm>
          <a:prstGeom prst="rect">
            <a:avLst/>
          </a:prstGeom>
          <a:noFill/>
        </p:spPr>
      </p:pic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8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3000372"/>
            <a:ext cx="1381412" cy="385200"/>
          </a:xfrm>
          <a:prstGeom prst="rect">
            <a:avLst/>
          </a:prstGeom>
          <a:noFill/>
        </p:spPr>
      </p:pic>
      <p:pic>
        <p:nvPicPr>
          <p:cNvPr id="10" name="Рисунок 9"/>
          <p:cNvPicPr/>
          <p:nvPr/>
        </p:nvPicPr>
        <p:blipFill>
          <a:blip r:embed="rId5"/>
          <a:srcRect r="53659"/>
          <a:stretch>
            <a:fillRect/>
          </a:stretch>
        </p:blipFill>
        <p:spPr bwMode="auto">
          <a:xfrm>
            <a:off x="571472" y="4000504"/>
            <a:ext cx="307183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Написать конспект;</a:t>
            </a:r>
          </a:p>
          <a:p>
            <a:r>
              <a:rPr lang="ru-RU" dirty="0" smtClean="0"/>
              <a:t>Решить неравенства:</a:t>
            </a:r>
            <a:endParaRPr lang="ru-RU" dirty="0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786058"/>
            <a:ext cx="352278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08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3457131"/>
            <a:ext cx="4071966" cy="41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4071942"/>
            <a:ext cx="2857520" cy="383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09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9" y="4714884"/>
            <a:ext cx="2928958" cy="30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090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57355" y="5214950"/>
            <a:ext cx="3857653" cy="446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Существуют различные подходы к решению неравенств и их систем</a:t>
            </a:r>
          </a:p>
          <a:p>
            <a:r>
              <a:rPr lang="ru-RU" b="1" i="1" dirty="0" smtClean="0"/>
              <a:t>Метод интервалов</a:t>
            </a:r>
          </a:p>
          <a:p>
            <a:r>
              <a:rPr lang="ru-RU" b="1" i="1" dirty="0" smtClean="0"/>
              <a:t>Введение новой переменной</a:t>
            </a:r>
            <a:endParaRPr lang="ru-RU" dirty="0" smtClean="0"/>
          </a:p>
          <a:p>
            <a:r>
              <a:rPr lang="ru-RU" b="1" i="1" dirty="0" smtClean="0"/>
              <a:t>Функционально-графический</a:t>
            </a:r>
          </a:p>
          <a:p>
            <a:pPr>
              <a:buNone/>
            </a:pPr>
            <a:r>
              <a:rPr lang="ru-RU" b="1" i="1" dirty="0" smtClean="0"/>
              <a:t>   - Использование монотонности функции</a:t>
            </a:r>
          </a:p>
          <a:p>
            <a:pPr>
              <a:buNone/>
            </a:pPr>
            <a:r>
              <a:rPr lang="ru-RU" b="1" i="1" dirty="0" smtClean="0"/>
              <a:t>   - Исследование ОДЗ</a:t>
            </a:r>
          </a:p>
          <a:p>
            <a:pPr>
              <a:buNone/>
            </a:pPr>
            <a:r>
              <a:rPr lang="ru-RU" b="1" i="1" dirty="0" smtClean="0"/>
              <a:t>   - Использование графиков функций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dirty="0" smtClean="0">
                <a:solidFill>
                  <a:srgbClr val="0070C0"/>
                </a:solidFill>
              </a:rPr>
              <a:t>М</a:t>
            </a:r>
            <a:r>
              <a:rPr lang="ru-RU" sz="3600" dirty="0" smtClean="0">
                <a:solidFill>
                  <a:srgbClr val="0070C0"/>
                </a:solidFill>
              </a:rPr>
              <a:t>етод </a:t>
            </a:r>
            <a:r>
              <a:rPr lang="ru-RU" sz="3600" dirty="0" smtClean="0">
                <a:solidFill>
                  <a:srgbClr val="0070C0"/>
                </a:solidFill>
              </a:rPr>
              <a:t>интервалов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116388"/>
          </a:xfrm>
        </p:spPr>
        <p:txBody>
          <a:bodyPr/>
          <a:lstStyle/>
          <a:p>
            <a:pPr eaLnBrk="1" hangingPunct="1"/>
            <a:r>
              <a:rPr lang="ru-RU" sz="3200" smtClean="0"/>
              <a:t>      Применимость метода интервалов не ограничивается решением рациональных неравенств.</a:t>
            </a:r>
          </a:p>
          <a:p>
            <a:pPr eaLnBrk="1" hangingPunct="1"/>
            <a:r>
              <a:rPr lang="ru-RU" sz="3200" smtClean="0"/>
              <a:t>      Применяя метод интервалов к решению иррациональных, трансцендентных, комбинированных неравенств, говорят об обобщенном методе интервалов.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Palatino Linotype" pitchFamily="18" charset="0"/>
              </a:rPr>
              <a:t>Алгоритм обобщенного метода интервалов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+mj-lt"/>
              <a:buAutoNum type="arabicParenR"/>
              <a:defRPr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Привести неравенство к виду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		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.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+mj-lt"/>
              <a:buAutoNum type="arabicParenR"/>
              <a:defRPr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Найти область определения функции             (она же ОДЗ переменной).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+mj-lt"/>
              <a:buAutoNum type="arabicParenR"/>
              <a:defRPr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Найти нули функции 	    , решив уравнение		        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+mj-lt"/>
              <a:buAutoNum type="arabicParenR"/>
              <a:defRPr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Изобразить на числовой прямой область определения и нули функции.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+mj-lt"/>
              <a:buAutoNum type="arabicParenR"/>
              <a:defRPr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Определить знаки функции на промежутках, входящих в область определения функции.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+mj-lt"/>
              <a:buAutoNum type="arabicParenR"/>
              <a:defRPr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Записать ответ, включив в него промежутки в соответствии со знаком неравенства (не забыть включить в ответ изолированные точки).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6388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0" y="1428750"/>
            <a:ext cx="13573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63" y="1857375"/>
            <a:ext cx="8572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0" y="2571750"/>
            <a:ext cx="9286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1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25" y="2928938"/>
            <a:ext cx="12858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214290"/>
            <a:ext cx="4297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Метод интервалов</a:t>
            </a:r>
          </a:p>
        </p:txBody>
      </p:sp>
      <p:pic>
        <p:nvPicPr>
          <p:cNvPr id="54286" name="Picture 1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857231"/>
            <a:ext cx="1114251" cy="565200"/>
          </a:xfrm>
          <a:prstGeom prst="rect">
            <a:avLst/>
          </a:prstGeom>
          <a:noFill/>
        </p:spPr>
      </p:pic>
      <p:pic>
        <p:nvPicPr>
          <p:cNvPr id="54285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857232"/>
            <a:ext cx="245127" cy="385200"/>
          </a:xfrm>
          <a:prstGeom prst="rect">
            <a:avLst/>
          </a:prstGeom>
          <a:noFill/>
        </p:spPr>
      </p:pic>
      <p:pic>
        <p:nvPicPr>
          <p:cNvPr id="54284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1571612"/>
            <a:ext cx="133350" cy="209550"/>
          </a:xfrm>
          <a:prstGeom prst="rect">
            <a:avLst/>
          </a:prstGeom>
          <a:noFill/>
        </p:spPr>
      </p:pic>
      <p:pic>
        <p:nvPicPr>
          <p:cNvPr id="54283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571612"/>
            <a:ext cx="133350" cy="209550"/>
          </a:xfrm>
          <a:prstGeom prst="rect">
            <a:avLst/>
          </a:prstGeom>
          <a:noFill/>
        </p:spPr>
      </p:pic>
      <p:pic>
        <p:nvPicPr>
          <p:cNvPr id="54282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2214554"/>
            <a:ext cx="1905531" cy="565200"/>
          </a:xfrm>
          <a:prstGeom prst="rect">
            <a:avLst/>
          </a:prstGeom>
          <a:noFill/>
        </p:spPr>
      </p:pic>
      <p:pic>
        <p:nvPicPr>
          <p:cNvPr id="54281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3357562"/>
            <a:ext cx="245128" cy="385200"/>
          </a:xfrm>
          <a:prstGeom prst="rect">
            <a:avLst/>
          </a:prstGeom>
          <a:noFill/>
        </p:spPr>
      </p:pic>
      <p:pic>
        <p:nvPicPr>
          <p:cNvPr id="54280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643182"/>
            <a:ext cx="872023" cy="565200"/>
          </a:xfrm>
          <a:prstGeom prst="rect">
            <a:avLst/>
          </a:prstGeom>
          <a:noFill/>
        </p:spPr>
      </p:pic>
      <p:pic>
        <p:nvPicPr>
          <p:cNvPr id="5427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2285992"/>
            <a:ext cx="178691" cy="280800"/>
          </a:xfrm>
          <a:prstGeom prst="rect">
            <a:avLst/>
          </a:prstGeom>
          <a:noFill/>
        </p:spPr>
      </p:pic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3286124"/>
            <a:ext cx="1181782" cy="565200"/>
          </a:xfrm>
          <a:prstGeom prst="rect">
            <a:avLst/>
          </a:prstGeom>
          <a:noFill/>
        </p:spPr>
      </p:pic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714620"/>
            <a:ext cx="245127" cy="385200"/>
          </a:xfrm>
          <a:prstGeom prst="rect">
            <a:avLst/>
          </a:prstGeom>
          <a:noFill/>
        </p:spPr>
      </p:pic>
      <p:sp>
        <p:nvSpPr>
          <p:cNvPr id="54273" name="AutoShape 1"/>
          <p:cNvSpPr>
            <a:spLocks noChangeShapeType="1"/>
          </p:cNvSpPr>
          <p:nvPr/>
        </p:nvSpPr>
        <p:spPr bwMode="auto">
          <a:xfrm>
            <a:off x="1000100" y="5214950"/>
            <a:ext cx="3971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274" name="Oval 2"/>
          <p:cNvSpPr>
            <a:spLocks noChangeArrowheads="1"/>
          </p:cNvSpPr>
          <p:nvPr/>
        </p:nvSpPr>
        <p:spPr bwMode="auto">
          <a:xfrm flipH="1" flipV="1">
            <a:off x="1857356" y="5207327"/>
            <a:ext cx="71438" cy="4571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275" name="Oval 3"/>
          <p:cNvSpPr>
            <a:spLocks noChangeArrowheads="1"/>
          </p:cNvSpPr>
          <p:nvPr/>
        </p:nvSpPr>
        <p:spPr bwMode="auto">
          <a:xfrm>
            <a:off x="2786050" y="5143512"/>
            <a:ext cx="90488" cy="904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276" name="Oval 4"/>
          <p:cNvSpPr>
            <a:spLocks noChangeArrowheads="1"/>
          </p:cNvSpPr>
          <p:nvPr/>
        </p:nvSpPr>
        <p:spPr bwMode="auto">
          <a:xfrm>
            <a:off x="3857620" y="5143512"/>
            <a:ext cx="90487" cy="904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0" y="0"/>
            <a:ext cx="5500693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Решите неравенство: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0" y="1000108"/>
            <a:ext cx="42862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Область определения неравенства: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90" name="Rectangle 18"/>
          <p:cNvSpPr>
            <a:spLocks noChangeArrowheads="1"/>
          </p:cNvSpPr>
          <p:nvPr/>
        </p:nvSpPr>
        <p:spPr bwMode="auto">
          <a:xfrm>
            <a:off x="4929190" y="1500174"/>
            <a:ext cx="8929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х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1" name="Rectangle 19"/>
          <p:cNvSpPr>
            <a:spLocks noChangeArrowheads="1"/>
          </p:cNvSpPr>
          <p:nvPr/>
        </p:nvSpPr>
        <p:spPr bwMode="auto">
          <a:xfrm>
            <a:off x="5500694" y="1285860"/>
            <a:ext cx="24288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5,  т. е.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∈ (−∞;5)∪(5;+∞).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7286644" y="2214554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0" y="2295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1357290" y="2428868"/>
            <a:ext cx="77867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0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(2)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Числитель есть квадратный трехчлен, разложим его на множители.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500034" y="3857628"/>
            <a:ext cx="79296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Решая его методом интервалов, получаем множество всех решений с учетом ОДЗ: (−∞;2]∪[3;5).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571472" y="4857760"/>
            <a:ext cx="8072494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-                  +                -                      +          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2                3                    5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Ответ: (−∞;2]∪[3;5).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929454" y="857232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х 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(1)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85786" y="1714489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Перенесем х в левую часть и приведем к общему знаменателю. Получим равносильное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неравенство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000496" y="1500174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 – 5 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714876" y="1500174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14282" y="3429000"/>
            <a:ext cx="4172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Неравенство (2) можно записать в виде :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5929322" y="3357562"/>
            <a:ext cx="4347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70C0"/>
                </a:solidFill>
              </a:rPr>
              <a:t>Введение новой переменной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443914" cy="550072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500" dirty="0" smtClean="0"/>
              <a:t>Решите неравенство</a:t>
            </a:r>
            <a:r>
              <a:rPr lang="ru-RU" sz="4900" dirty="0" smtClean="0"/>
              <a:t>:</a:t>
            </a:r>
            <a:r>
              <a:rPr lang="ru-RU" sz="3700" dirty="0" smtClean="0"/>
              <a:t>                                   </a:t>
            </a:r>
            <a:r>
              <a:rPr lang="ru-RU" sz="2800" dirty="0" smtClean="0"/>
              <a:t> </a:t>
            </a:r>
            <a:r>
              <a:rPr lang="ru-RU" sz="3400" dirty="0" smtClean="0"/>
              <a:t>  </a:t>
            </a:r>
            <a:r>
              <a:rPr lang="ru-RU" sz="3700" dirty="0" smtClean="0"/>
              <a:t>         </a:t>
            </a:r>
            <a:r>
              <a:rPr lang="ru-RU" sz="6200" b="1" dirty="0" smtClean="0"/>
              <a:t>+ </a:t>
            </a:r>
            <a:r>
              <a:rPr lang="ru-RU" sz="3700" dirty="0" smtClean="0"/>
              <a:t>                                </a:t>
            </a:r>
            <a:r>
              <a:rPr lang="ru-RU" sz="6200" b="1" dirty="0" smtClean="0"/>
              <a:t>+</a:t>
            </a:r>
            <a:r>
              <a:rPr lang="ru-RU" sz="3700" dirty="0" smtClean="0"/>
              <a:t>                                                                                       </a:t>
            </a:r>
            <a:r>
              <a:rPr lang="ru-RU" sz="7400" dirty="0" smtClean="0"/>
              <a:t>0</a:t>
            </a:r>
            <a:endParaRPr lang="ru-RU" sz="3700" dirty="0" smtClean="0"/>
          </a:p>
          <a:p>
            <a:pPr>
              <a:buNone/>
            </a:pPr>
            <a:endParaRPr lang="ru-RU" sz="3700" dirty="0" smtClean="0"/>
          </a:p>
          <a:p>
            <a:pPr>
              <a:lnSpc>
                <a:spcPct val="120000"/>
              </a:lnSpc>
              <a:buNone/>
            </a:pPr>
            <a:r>
              <a:rPr lang="ru-RU" sz="5500" dirty="0" smtClean="0"/>
              <a:t>Решение:   </a:t>
            </a:r>
          </a:p>
          <a:p>
            <a:pPr>
              <a:lnSpc>
                <a:spcPct val="120000"/>
              </a:lnSpc>
              <a:buNone/>
            </a:pPr>
            <a:r>
              <a:rPr lang="ru-RU" sz="5500" dirty="0" smtClean="0"/>
              <a:t>1. Сделаем замену 2</a:t>
            </a:r>
            <a:r>
              <a:rPr lang="ru-RU" sz="5500" baseline="30000" dirty="0" smtClean="0"/>
              <a:t>х</a:t>
            </a:r>
            <a:r>
              <a:rPr lang="ru-RU" sz="5500" dirty="0" smtClean="0"/>
              <a:t> = </a:t>
            </a:r>
            <a:r>
              <a:rPr lang="en-US" sz="5500" dirty="0" smtClean="0"/>
              <a:t>t </a:t>
            </a:r>
            <a:r>
              <a:rPr lang="ru-RU" sz="5500" dirty="0" smtClean="0"/>
              <a:t>    0, получим</a:t>
            </a:r>
            <a:r>
              <a:rPr lang="ru-RU" sz="6200" dirty="0" smtClean="0"/>
              <a:t>:                 </a:t>
            </a:r>
            <a:r>
              <a:rPr lang="ru-RU" sz="7400" b="1" dirty="0" smtClean="0"/>
              <a:t>+</a:t>
            </a:r>
            <a:r>
              <a:rPr lang="ru-RU" sz="4900" dirty="0" smtClean="0"/>
              <a:t>                  </a:t>
            </a:r>
            <a:r>
              <a:rPr lang="ru-RU" sz="7400" dirty="0" smtClean="0"/>
              <a:t>+</a:t>
            </a:r>
            <a:r>
              <a:rPr lang="ru-RU" sz="5500" dirty="0" smtClean="0"/>
              <a:t>                                                    </a:t>
            </a:r>
            <a:r>
              <a:rPr lang="ru-RU" sz="7400" dirty="0" smtClean="0"/>
              <a:t>0,</a:t>
            </a:r>
            <a:r>
              <a:rPr lang="ru-RU" sz="6200" dirty="0" smtClean="0"/>
              <a:t> </a:t>
            </a:r>
            <a:r>
              <a:rPr lang="ru-RU" sz="4900" dirty="0" smtClean="0"/>
              <a:t>                 </a:t>
            </a:r>
            <a:r>
              <a:rPr lang="ru-RU" sz="8600" dirty="0" smtClean="0"/>
              <a:t>  </a:t>
            </a:r>
            <a:r>
              <a:rPr lang="ru-RU" sz="4900" dirty="0" smtClean="0"/>
              <a:t>           </a:t>
            </a:r>
          </a:p>
          <a:p>
            <a:pPr>
              <a:buNone/>
            </a:pPr>
            <a:r>
              <a:rPr lang="ru-RU" sz="4900" dirty="0" smtClean="0"/>
              <a:t>2. Упрощаем выражение                                                   </a:t>
            </a:r>
          </a:p>
          <a:p>
            <a:pPr>
              <a:buNone/>
            </a:pPr>
            <a:r>
              <a:rPr lang="ru-RU" sz="3700" dirty="0" smtClean="0"/>
              <a:t>                                             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              </a:t>
            </a:r>
            <a:r>
              <a:rPr lang="ru-RU" sz="5500" b="1" dirty="0" smtClean="0"/>
              <a:t>+</a:t>
            </a:r>
            <a:r>
              <a:rPr lang="ru-RU" sz="4000" dirty="0" smtClean="0"/>
              <a:t>                              </a:t>
            </a:r>
            <a:r>
              <a:rPr lang="ru-RU" sz="5500" b="1" dirty="0" smtClean="0"/>
              <a:t>+</a:t>
            </a:r>
            <a:r>
              <a:rPr lang="ru-RU" sz="9600" dirty="0" smtClean="0"/>
              <a:t>,              </a:t>
            </a:r>
            <a:r>
              <a:rPr lang="ru-RU" sz="4000" dirty="0" smtClean="0"/>
              <a:t>                                                                                                                                            </a:t>
            </a:r>
            <a:r>
              <a:rPr lang="ru-RU" sz="11200" b="1" dirty="0" smtClean="0"/>
              <a:t>0</a:t>
            </a:r>
            <a:r>
              <a:rPr lang="ru-RU" sz="8000" b="1" dirty="0" smtClean="0"/>
              <a:t>,  </a:t>
            </a:r>
            <a:r>
              <a:rPr lang="ru-RU" sz="5500" dirty="0" smtClean="0"/>
              <a:t>            </a:t>
            </a:r>
            <a:r>
              <a:rPr lang="ru-RU" sz="4000" dirty="0" smtClean="0"/>
              <a:t>                                           </a:t>
            </a:r>
            <a:r>
              <a:rPr lang="ru-RU" sz="12800" b="1" dirty="0" smtClean="0"/>
              <a:t>0,</a:t>
            </a:r>
            <a:endParaRPr lang="ru-RU" sz="4000" b="1" dirty="0" smtClean="0"/>
          </a:p>
          <a:p>
            <a:pPr>
              <a:buNone/>
            </a:pPr>
            <a:endParaRPr lang="ru-RU" sz="2800" dirty="0" smtClean="0"/>
          </a:p>
          <a:p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                                                                                  </a:t>
            </a:r>
            <a:r>
              <a:rPr lang="ru-RU" sz="4000" dirty="0" smtClean="0"/>
              <a:t> </a:t>
            </a:r>
            <a:r>
              <a:rPr lang="ru-RU" sz="11200" b="1" dirty="0" smtClean="0"/>
              <a:t>0,</a:t>
            </a:r>
            <a:endParaRPr lang="ru-RU" sz="2800" b="1" dirty="0" smtClean="0"/>
          </a:p>
          <a:p>
            <a:pPr>
              <a:buNone/>
            </a:pPr>
            <a:r>
              <a:rPr lang="ru-RU" sz="2800" dirty="0" smtClean="0"/>
              <a:t>                            </a:t>
            </a:r>
            <a:r>
              <a:rPr lang="ru-RU" sz="3800" dirty="0" smtClean="0"/>
              <a:t> 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4900" dirty="0" smtClean="0"/>
          </a:p>
          <a:p>
            <a:pPr>
              <a:buNone/>
            </a:pPr>
            <a:r>
              <a:rPr lang="ru-RU" sz="5500" dirty="0" smtClean="0"/>
              <a:t>При </a:t>
            </a:r>
            <a:r>
              <a:rPr lang="en-US" sz="5500" dirty="0" smtClean="0"/>
              <a:t>t</a:t>
            </a:r>
            <a:r>
              <a:rPr lang="ru-RU" sz="5500" dirty="0" smtClean="0"/>
              <a:t> = 1, получим 2</a:t>
            </a:r>
            <a:r>
              <a:rPr lang="ru-RU" sz="5500" baseline="30000" dirty="0" smtClean="0"/>
              <a:t>х</a:t>
            </a:r>
            <a:r>
              <a:rPr lang="ru-RU" sz="5500" dirty="0" smtClean="0"/>
              <a:t> = 1, откуда х = 0.</a:t>
            </a:r>
          </a:p>
          <a:p>
            <a:pPr>
              <a:buNone/>
            </a:pPr>
            <a:endParaRPr lang="ru-RU" sz="4500" dirty="0" smtClean="0"/>
          </a:p>
          <a:p>
            <a:pPr>
              <a:buNone/>
            </a:pPr>
            <a:r>
              <a:rPr lang="ru-RU" sz="5500" dirty="0" smtClean="0"/>
              <a:t>При  </a:t>
            </a:r>
            <a:r>
              <a:rPr lang="ru-RU" sz="6200" dirty="0" smtClean="0"/>
              <a:t>2                  3,</a:t>
            </a:r>
            <a:r>
              <a:rPr lang="ru-RU" sz="5500" dirty="0" smtClean="0"/>
              <a:t>                 получим                                                  </a:t>
            </a:r>
            <a:r>
              <a:rPr lang="ru-RU" sz="6200" dirty="0" smtClean="0"/>
              <a:t>2 </a:t>
            </a:r>
            <a:r>
              <a:rPr lang="ru-RU" sz="6200" baseline="30000" dirty="0" smtClean="0"/>
              <a:t>1</a:t>
            </a:r>
            <a:r>
              <a:rPr lang="ru-RU" sz="6200" dirty="0" smtClean="0"/>
              <a:t>          2</a:t>
            </a:r>
            <a:r>
              <a:rPr lang="en-US" sz="6200" baseline="30000" dirty="0" smtClean="0"/>
              <a:t>x</a:t>
            </a:r>
            <a:r>
              <a:rPr lang="en-US" sz="6200" dirty="0" smtClean="0"/>
              <a:t> </a:t>
            </a:r>
            <a:r>
              <a:rPr lang="ru-RU" sz="6200" dirty="0" smtClean="0"/>
              <a:t>                                                                           </a:t>
            </a:r>
            <a:r>
              <a:rPr lang="ru-RU" sz="4500" dirty="0" smtClean="0"/>
              <a:t>, </a:t>
            </a:r>
          </a:p>
          <a:p>
            <a:pPr>
              <a:buNone/>
            </a:pPr>
            <a:r>
              <a:rPr lang="ru-RU" sz="4500" dirty="0" smtClean="0"/>
              <a:t>  </a:t>
            </a:r>
            <a:r>
              <a:rPr lang="ru-RU" sz="6200" dirty="0" smtClean="0"/>
              <a:t>1 </a:t>
            </a:r>
            <a:r>
              <a:rPr lang="ru-RU" sz="4500" dirty="0" smtClean="0"/>
              <a:t>                          </a:t>
            </a:r>
          </a:p>
          <a:p>
            <a:pPr>
              <a:buNone/>
            </a:pPr>
            <a:endParaRPr lang="ru-RU" sz="4900" dirty="0" smtClean="0"/>
          </a:p>
          <a:p>
            <a:pPr>
              <a:buNone/>
            </a:pPr>
            <a:r>
              <a:rPr lang="ru-RU" sz="5500" dirty="0" smtClean="0"/>
              <a:t>Объединяя решения, получим решение исходного неравенств</a:t>
            </a:r>
            <a:r>
              <a:rPr lang="ru-RU" sz="4900" dirty="0" smtClean="0"/>
              <a:t>а   </a:t>
            </a:r>
            <a:r>
              <a:rPr lang="ru-RU" sz="5500" dirty="0" smtClean="0"/>
              <a:t>{0}      (1</a:t>
            </a:r>
            <a:r>
              <a:rPr lang="ru-RU" sz="4900" dirty="0" smtClean="0"/>
              <a:t>;                        ).</a:t>
            </a:r>
          </a:p>
          <a:p>
            <a:pPr>
              <a:buNone/>
            </a:pPr>
            <a:r>
              <a:rPr lang="ru-RU" sz="6200" b="1" dirty="0" smtClean="0"/>
              <a:t>Ответ:</a:t>
            </a:r>
            <a:r>
              <a:rPr lang="ru-RU" sz="6200" dirty="0" smtClean="0"/>
              <a:t> {0}          (1</a:t>
            </a:r>
            <a:r>
              <a:rPr lang="ru-RU" sz="4900" dirty="0" smtClean="0"/>
              <a:t>;                         ).</a:t>
            </a:r>
            <a:endParaRPr lang="ru-RU" sz="3100" dirty="0" smtClean="0"/>
          </a:p>
          <a:p>
            <a:pPr>
              <a:buNone/>
            </a:pPr>
            <a:endParaRPr lang="ru-RU" sz="2800" dirty="0" smtClean="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785794"/>
            <a:ext cx="675100" cy="5652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857232"/>
            <a:ext cx="524829" cy="565200"/>
          </a:xfrm>
          <a:prstGeom prst="rect">
            <a:avLst/>
          </a:prstGeom>
          <a:noFill/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857232"/>
            <a:ext cx="1481740" cy="565200"/>
          </a:xfrm>
          <a:prstGeom prst="rect">
            <a:avLst/>
          </a:prstGeom>
          <a:noFill/>
        </p:spPr>
      </p:pic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928670"/>
            <a:ext cx="202358" cy="320400"/>
          </a:xfrm>
          <a:prstGeom prst="rect">
            <a:avLst/>
          </a:prstGeom>
          <a:noFill/>
        </p:spPr>
      </p:pic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071678"/>
            <a:ext cx="114300" cy="180975"/>
          </a:xfrm>
          <a:prstGeom prst="rect">
            <a:avLst/>
          </a:prstGeom>
          <a:noFill/>
        </p:spPr>
      </p:pic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643050"/>
            <a:ext cx="565200" cy="565200"/>
          </a:xfrm>
          <a:prstGeom prst="rect">
            <a:avLst/>
          </a:prstGeom>
          <a:noFill/>
        </p:spPr>
      </p:pic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33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1714488"/>
            <a:ext cx="418667" cy="565200"/>
          </a:xfrm>
          <a:prstGeom prst="rect">
            <a:avLst/>
          </a:prstGeom>
          <a:noFill/>
        </p:spPr>
      </p:pic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36" name="Picture 2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1643050"/>
            <a:ext cx="1176227" cy="565200"/>
          </a:xfrm>
          <a:prstGeom prst="rect">
            <a:avLst/>
          </a:prstGeom>
          <a:noFill/>
        </p:spPr>
      </p:pic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38" name="Picture 2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1785926"/>
            <a:ext cx="227367" cy="360000"/>
          </a:xfrm>
          <a:prstGeom prst="rect">
            <a:avLst/>
          </a:prstGeom>
          <a:noFill/>
        </p:spPr>
      </p:pic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40" name="Picture 2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428868"/>
            <a:ext cx="565200" cy="565200"/>
          </a:xfrm>
          <a:prstGeom prst="rect">
            <a:avLst/>
          </a:prstGeom>
          <a:noFill/>
        </p:spPr>
      </p:pic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42" name="Picture 26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357430"/>
            <a:ext cx="549500" cy="565200"/>
          </a:xfrm>
          <a:prstGeom prst="rect">
            <a:avLst/>
          </a:prstGeom>
          <a:noFill/>
        </p:spPr>
      </p:pic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44" name="Picture 28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2428868"/>
            <a:ext cx="1356480" cy="565200"/>
          </a:xfrm>
          <a:prstGeom prst="rect">
            <a:avLst/>
          </a:prstGeom>
          <a:noFill/>
        </p:spPr>
      </p:pic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48" name="Picture 3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500306"/>
            <a:ext cx="243284" cy="385200"/>
          </a:xfrm>
          <a:prstGeom prst="rect">
            <a:avLst/>
          </a:prstGeom>
          <a:noFill/>
        </p:spPr>
      </p:pic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53" name="Picture 37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500306"/>
            <a:ext cx="2084175" cy="565200"/>
          </a:xfrm>
          <a:prstGeom prst="rect">
            <a:avLst/>
          </a:prstGeom>
          <a:noFill/>
        </p:spPr>
      </p:pic>
      <p:sp>
        <p:nvSpPr>
          <p:cNvPr id="9255" name="Rectangle 39"/>
          <p:cNvSpPr>
            <a:spLocks noChangeArrowheads="1"/>
          </p:cNvSpPr>
          <p:nvPr/>
        </p:nvSpPr>
        <p:spPr bwMode="auto">
          <a:xfrm>
            <a:off x="0" y="304800"/>
            <a:ext cx="2568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56" name="Picture 40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2500306"/>
            <a:ext cx="1412990" cy="565200"/>
          </a:xfrm>
          <a:prstGeom prst="rect">
            <a:avLst/>
          </a:prstGeom>
          <a:noFill/>
        </p:spPr>
      </p:pic>
      <p:sp>
        <p:nvSpPr>
          <p:cNvPr id="9258" name="Rectangle 42"/>
          <p:cNvSpPr>
            <a:spLocks noChangeArrowheads="1"/>
          </p:cNvSpPr>
          <p:nvPr/>
        </p:nvSpPr>
        <p:spPr bwMode="auto">
          <a:xfrm>
            <a:off x="0" y="304800"/>
            <a:ext cx="2568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60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59" name="Picture 43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3214686"/>
            <a:ext cx="1324688" cy="565200"/>
          </a:xfrm>
          <a:prstGeom prst="rect">
            <a:avLst/>
          </a:prstGeom>
          <a:noFill/>
        </p:spPr>
      </p:pic>
      <p:sp>
        <p:nvSpPr>
          <p:cNvPr id="9261" name="Rectangle 45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7" name="Рисунок 56" descr="http://self-edu.ru/htm/ege2016_36/files/1_15.files/image006.jpg"/>
          <p:cNvPicPr/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500430" y="3357562"/>
            <a:ext cx="40195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63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62" name="Picture 46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786322"/>
            <a:ext cx="651789" cy="288000"/>
          </a:xfrm>
          <a:prstGeom prst="rect">
            <a:avLst/>
          </a:prstGeom>
          <a:noFill/>
        </p:spPr>
      </p:pic>
      <p:sp>
        <p:nvSpPr>
          <p:cNvPr id="9264" name="Rectangle 48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65" name="Picture 49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4786322"/>
            <a:ext cx="181895" cy="288000"/>
          </a:xfrm>
          <a:prstGeom prst="rect">
            <a:avLst/>
          </a:prstGeom>
          <a:noFill/>
        </p:spPr>
      </p:pic>
      <p:sp>
        <p:nvSpPr>
          <p:cNvPr id="9268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67" name="Picture 51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4786322"/>
            <a:ext cx="181894" cy="288000"/>
          </a:xfrm>
          <a:prstGeom prst="rect">
            <a:avLst/>
          </a:prstGeom>
          <a:noFill/>
        </p:spPr>
      </p:pic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69" name="Picture 53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4786322"/>
            <a:ext cx="590400" cy="288000"/>
          </a:xfrm>
          <a:prstGeom prst="rect">
            <a:avLst/>
          </a:prstGeom>
          <a:noFill/>
        </p:spPr>
      </p:pic>
      <p:pic>
        <p:nvPicPr>
          <p:cNvPr id="9271" name="Picture 55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5143512"/>
            <a:ext cx="1561263" cy="288000"/>
          </a:xfrm>
          <a:prstGeom prst="rect">
            <a:avLst/>
          </a:prstGeom>
          <a:noFill/>
        </p:spPr>
      </p:pic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74" name="Picture 58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5929330"/>
            <a:ext cx="606316" cy="288000"/>
          </a:xfrm>
          <a:prstGeom prst="rect">
            <a:avLst/>
          </a:prstGeom>
          <a:noFill/>
        </p:spPr>
      </p:pic>
      <p:sp>
        <p:nvSpPr>
          <p:cNvPr id="9277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76" name="Picture 60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5929330"/>
            <a:ext cx="166737" cy="288000"/>
          </a:xfrm>
          <a:prstGeom prst="rect">
            <a:avLst/>
          </a:prstGeom>
          <a:noFill/>
        </p:spPr>
      </p:pic>
      <p:sp>
        <p:nvSpPr>
          <p:cNvPr id="9279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78" name="Picture 62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5643578"/>
            <a:ext cx="166737" cy="288000"/>
          </a:xfrm>
          <a:prstGeom prst="rect">
            <a:avLst/>
          </a:prstGeom>
          <a:noFill/>
        </p:spPr>
      </p:pic>
      <p:pic>
        <p:nvPicPr>
          <p:cNvPr id="76" name="Picture 58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5643578"/>
            <a:ext cx="606316" cy="288000"/>
          </a:xfrm>
          <a:prstGeom prst="rect">
            <a:avLst/>
          </a:prstGeom>
          <a:noFill/>
        </p:spPr>
      </p:pic>
      <p:sp>
        <p:nvSpPr>
          <p:cNvPr id="61" name="Прямоугольник 60"/>
          <p:cNvSpPr/>
          <p:nvPr/>
        </p:nvSpPr>
        <p:spPr>
          <a:xfrm>
            <a:off x="3643306" y="2428868"/>
            <a:ext cx="343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643446"/>
            <a:ext cx="2960743" cy="20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4282" y="428604"/>
            <a:ext cx="842968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Решите неравенство</a:t>
            </a:r>
            <a:r>
              <a:rPr lang="ru-RU" sz="2000" dirty="0" smtClean="0"/>
              <a:t>:</a:t>
            </a:r>
            <a:r>
              <a:rPr lang="en-US" sz="2000" dirty="0" smtClean="0"/>
              <a:t>                 </a:t>
            </a:r>
            <a:r>
              <a:rPr lang="ru-RU" sz="2000" dirty="0" smtClean="0"/>
              <a:t>     </a:t>
            </a:r>
            <a:r>
              <a:rPr lang="en-US" sz="2000" dirty="0" smtClean="0"/>
              <a:t> </a:t>
            </a:r>
            <a:r>
              <a:rPr lang="en-US" sz="2000" b="1" dirty="0" smtClean="0"/>
              <a:t>- 2             </a:t>
            </a:r>
            <a:r>
              <a:rPr lang="ru-RU" sz="2000" b="1" dirty="0" smtClean="0"/>
              <a:t> </a:t>
            </a:r>
            <a:r>
              <a:rPr lang="en-US" sz="2000" b="1" dirty="0" smtClean="0"/>
              <a:t> - 3  </a:t>
            </a:r>
            <a:r>
              <a:rPr lang="en-US" sz="2000" dirty="0" smtClean="0"/>
              <a:t>&lt; </a:t>
            </a:r>
            <a:r>
              <a:rPr lang="en-US" sz="2000" b="1" dirty="0" smtClean="0"/>
              <a:t>0</a:t>
            </a:r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Решение:  ОДЗ: х &gt; 0. </a:t>
            </a:r>
          </a:p>
          <a:p>
            <a:endParaRPr lang="en-US" sz="2000" b="1" dirty="0" smtClean="0"/>
          </a:p>
          <a:p>
            <a:r>
              <a:rPr lang="ru-RU" sz="2000" b="1" dirty="0" smtClean="0"/>
              <a:t>Пусть </a:t>
            </a:r>
            <a:r>
              <a:rPr lang="en-US" sz="2000" b="1" dirty="0" smtClean="0"/>
              <a:t>t =           &gt;</a:t>
            </a:r>
            <a:r>
              <a:rPr lang="ru-RU" sz="2000" b="1" dirty="0" smtClean="0"/>
              <a:t> 0,</a:t>
            </a:r>
            <a:r>
              <a:rPr lang="en-US" sz="2000" b="1" dirty="0" smtClean="0"/>
              <a:t> </a:t>
            </a:r>
            <a:r>
              <a:rPr lang="ru-RU" sz="2000" b="1" dirty="0" smtClean="0"/>
              <a:t>получим </a:t>
            </a:r>
            <a:r>
              <a:rPr lang="en-US" sz="2000" b="1" dirty="0" smtClean="0"/>
              <a:t>t ² - 2t – 3 &lt; 0.</a:t>
            </a:r>
            <a:endParaRPr lang="ru-RU" sz="2000" b="1" dirty="0" smtClean="0"/>
          </a:p>
          <a:p>
            <a:r>
              <a:rPr lang="ru-RU" sz="2000" b="1" dirty="0" smtClean="0"/>
              <a:t>Разложим его на множители (</a:t>
            </a:r>
            <a:r>
              <a:rPr lang="en-US" sz="2000" b="1" dirty="0" smtClean="0"/>
              <a:t>t – 3) (t + 1) &lt; 0, </a:t>
            </a:r>
            <a:r>
              <a:rPr lang="ru-RU" sz="2000" b="1" dirty="0" smtClean="0"/>
              <a:t>множество всех решений которого есть интервал  - 1  &lt; </a:t>
            </a:r>
            <a:r>
              <a:rPr lang="en-US" sz="2000" b="1" dirty="0" smtClean="0"/>
              <a:t>t  &lt; 3, </a:t>
            </a:r>
            <a:r>
              <a:rPr lang="ru-RU" sz="2000" b="1" dirty="0" smtClean="0"/>
              <a:t>получим  -1 &lt;           </a:t>
            </a:r>
            <a:r>
              <a:rPr lang="en-US" sz="2000" b="1" dirty="0" smtClean="0"/>
              <a:t> </a:t>
            </a:r>
            <a:r>
              <a:rPr lang="ru-RU" sz="2000" b="1" dirty="0" smtClean="0"/>
              <a:t>&lt; 3,</a:t>
            </a:r>
          </a:p>
          <a:p>
            <a:r>
              <a:rPr lang="ru-RU" sz="2000" b="1" dirty="0" smtClean="0"/>
              <a:t> откуда     </a:t>
            </a:r>
            <a:r>
              <a:rPr lang="en-US" sz="2000" b="1" dirty="0" smtClean="0"/>
              <a:t> </a:t>
            </a:r>
            <a:r>
              <a:rPr lang="ru-RU" sz="2000" b="1" dirty="0" smtClean="0"/>
              <a:t>&lt;  х  &lt;  8.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Т.к.  2 &gt;1, то функция  у =            </a:t>
            </a:r>
            <a:r>
              <a:rPr lang="en-US" sz="2000" b="1" dirty="0" smtClean="0"/>
              <a:t>    </a:t>
            </a:r>
            <a:r>
              <a:rPr lang="ru-RU" sz="2000" b="1" dirty="0" smtClean="0"/>
              <a:t>возрастающая. </a:t>
            </a:r>
            <a:endParaRPr lang="en-US" sz="2000" b="1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Решение исходного  неравенства  (    ; 8)</a:t>
            </a:r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                                                                   Ответ :  (    ; 8).</a:t>
            </a:r>
            <a:endParaRPr lang="en-US" sz="2000" b="1" dirty="0" smtClean="0"/>
          </a:p>
          <a:p>
            <a:endParaRPr lang="ru-RU" b="1" dirty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619125"/>
            <a:ext cx="261610" cy="2616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3571868" y="714356"/>
            <a:ext cx="261610" cy="2616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20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500042"/>
            <a:ext cx="756000" cy="306000"/>
          </a:xfrm>
          <a:prstGeom prst="rect">
            <a:avLst/>
          </a:prstGeom>
          <a:noFill/>
        </p:spPr>
      </p:pic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3500430" y="928670"/>
            <a:ext cx="22313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22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500042"/>
            <a:ext cx="666000" cy="306000"/>
          </a:xfrm>
          <a:prstGeom prst="rect">
            <a:avLst/>
          </a:prstGeom>
          <a:noFill/>
        </p:spPr>
      </p:pic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4143372" y="714356"/>
            <a:ext cx="22313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27" name="Picture 1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1643050"/>
            <a:ext cx="666000" cy="306000"/>
          </a:xfrm>
          <a:prstGeom prst="rect">
            <a:avLst/>
          </a:prstGeom>
          <a:noFill/>
        </p:spPr>
      </p:pic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29" name="Picture 1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357430"/>
            <a:ext cx="587647" cy="270000"/>
          </a:xfrm>
          <a:prstGeom prst="rect">
            <a:avLst/>
          </a:prstGeom>
          <a:noFill/>
        </p:spPr>
      </p:pic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31" name="Picture 1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571744"/>
            <a:ext cx="93382" cy="385200"/>
          </a:xfrm>
          <a:prstGeom prst="rect">
            <a:avLst/>
          </a:prstGeom>
          <a:noFill/>
        </p:spPr>
      </p:pic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0" y="0"/>
            <a:ext cx="2279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33" name="Picture 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3286124"/>
            <a:ext cx="701995" cy="270000"/>
          </a:xfrm>
          <a:prstGeom prst="rect">
            <a:avLst/>
          </a:prstGeom>
          <a:noFill/>
        </p:spPr>
      </p:pic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3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37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6215082"/>
            <a:ext cx="110837" cy="457200"/>
          </a:xfrm>
          <a:prstGeom prst="rect">
            <a:avLst/>
          </a:prstGeom>
          <a:noFill/>
        </p:spPr>
      </p:pic>
      <p:pic>
        <p:nvPicPr>
          <p:cNvPr id="30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3786190"/>
            <a:ext cx="110837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404664"/>
            <a:ext cx="793358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Функционально-графический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1214422"/>
            <a:ext cx="835824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Решите неравенство: </a:t>
            </a:r>
            <a:r>
              <a:rPr lang="en-US" sz="2400" dirty="0" smtClean="0"/>
              <a:t>sin</a:t>
            </a:r>
            <a:r>
              <a:rPr lang="ru-RU" sz="2400" dirty="0" smtClean="0"/>
              <a:t> 2х ≤ </a:t>
            </a:r>
            <a:r>
              <a:rPr lang="en-US" sz="2400" dirty="0" smtClean="0"/>
              <a:t>cos</a:t>
            </a:r>
            <a:r>
              <a:rPr lang="ru-RU" sz="2400" dirty="0" smtClean="0"/>
              <a:t> х.</a:t>
            </a:r>
          </a:p>
          <a:p>
            <a:r>
              <a:rPr lang="ru-RU" sz="2400" dirty="0" smtClean="0"/>
              <a:t>Решение: </a:t>
            </a:r>
            <a:r>
              <a:rPr lang="en-US" sz="2400" dirty="0" smtClean="0"/>
              <a:t>sin</a:t>
            </a:r>
            <a:r>
              <a:rPr lang="ru-RU" sz="2400" dirty="0" smtClean="0"/>
              <a:t> 2х - </a:t>
            </a:r>
            <a:r>
              <a:rPr lang="en-US" sz="2400" dirty="0" smtClean="0"/>
              <a:t>cos</a:t>
            </a:r>
            <a:r>
              <a:rPr lang="ru-RU" sz="2400" dirty="0" smtClean="0"/>
              <a:t> х ≤ 0, 2</a:t>
            </a:r>
            <a:r>
              <a:rPr lang="en-US" sz="2400" dirty="0" smtClean="0"/>
              <a:t> sin</a:t>
            </a:r>
            <a:r>
              <a:rPr lang="ru-RU" sz="2400" dirty="0" smtClean="0"/>
              <a:t> х ·</a:t>
            </a:r>
            <a:r>
              <a:rPr lang="en-US" sz="2400" dirty="0" smtClean="0"/>
              <a:t>cos</a:t>
            </a:r>
            <a:r>
              <a:rPr lang="ru-RU" sz="2400" dirty="0" smtClean="0"/>
              <a:t> х - </a:t>
            </a:r>
            <a:r>
              <a:rPr lang="en-US" sz="2400" dirty="0" smtClean="0"/>
              <a:t>cos</a:t>
            </a:r>
            <a:r>
              <a:rPr lang="ru-RU" sz="2400" dirty="0" smtClean="0"/>
              <a:t> х ≤ 0, </a:t>
            </a:r>
          </a:p>
          <a:p>
            <a:r>
              <a:rPr lang="en-US" sz="2400" dirty="0" smtClean="0"/>
              <a:t>cos</a:t>
            </a:r>
            <a:r>
              <a:rPr lang="ru-RU" sz="2400" dirty="0" smtClean="0"/>
              <a:t> х (2</a:t>
            </a:r>
            <a:r>
              <a:rPr lang="en-US" sz="2400" dirty="0" smtClean="0"/>
              <a:t> sin</a:t>
            </a:r>
            <a:r>
              <a:rPr lang="ru-RU" sz="2400" dirty="0" smtClean="0"/>
              <a:t> х – 1) ≤ 0, </a:t>
            </a:r>
          </a:p>
          <a:p>
            <a:r>
              <a:rPr lang="en-US" sz="2400" dirty="0" smtClean="0"/>
              <a:t>  cos x ≥ 0,</a:t>
            </a:r>
            <a:r>
              <a:rPr lang="ru-RU" sz="2400" dirty="0" smtClean="0"/>
              <a:t>            или </a:t>
            </a:r>
            <a:r>
              <a:rPr lang="en-US" sz="2400" dirty="0" smtClean="0"/>
              <a:t> </a:t>
            </a:r>
            <a:r>
              <a:rPr lang="ru-RU" sz="2400" dirty="0" smtClean="0"/>
              <a:t> </a:t>
            </a:r>
            <a:r>
              <a:rPr lang="en-US" sz="2400" dirty="0" smtClean="0"/>
              <a:t>cos x ≤ 0,</a:t>
            </a:r>
          </a:p>
          <a:p>
            <a:r>
              <a:rPr lang="en-US" sz="2400" dirty="0" smtClean="0"/>
              <a:t>  2</a:t>
            </a:r>
            <a:r>
              <a:rPr lang="ru-RU" sz="2400" dirty="0" smtClean="0"/>
              <a:t> </a:t>
            </a:r>
            <a:r>
              <a:rPr lang="en-US" sz="2400" dirty="0" smtClean="0"/>
              <a:t>sin x – 1 ≤ 0</a:t>
            </a:r>
            <a:r>
              <a:rPr lang="ru-RU" sz="2400" dirty="0" smtClean="0"/>
              <a:t>;</a:t>
            </a:r>
            <a:r>
              <a:rPr lang="en-US" sz="2400" dirty="0" smtClean="0"/>
              <a:t>             2 sin x – 1 ≥ 0</a:t>
            </a:r>
            <a:r>
              <a:rPr lang="ru-RU" sz="2400" dirty="0" smtClean="0"/>
              <a:t>;</a:t>
            </a:r>
          </a:p>
          <a:p>
            <a:endParaRPr lang="ru-RU" sz="2400" dirty="0" smtClean="0"/>
          </a:p>
          <a:p>
            <a:r>
              <a:rPr lang="en-US" sz="2400" dirty="0" smtClean="0"/>
              <a:t>  cos x ≥ 0,</a:t>
            </a:r>
            <a:r>
              <a:rPr lang="ru-RU" sz="2400" dirty="0" smtClean="0"/>
              <a:t>                      </a:t>
            </a:r>
            <a:r>
              <a:rPr lang="en-US" sz="2400" dirty="0" smtClean="0"/>
              <a:t>cos x ≤ 0,</a:t>
            </a:r>
          </a:p>
          <a:p>
            <a:r>
              <a:rPr lang="en-US" sz="2400" dirty="0" smtClean="0"/>
              <a:t>  sin x ≤ 1/2</a:t>
            </a:r>
            <a:r>
              <a:rPr lang="ru-RU" sz="2400" dirty="0" smtClean="0"/>
              <a:t>;</a:t>
            </a:r>
            <a:r>
              <a:rPr lang="en-US" sz="2400" dirty="0" smtClean="0"/>
              <a:t>                   sin x ≥ 1/2</a:t>
            </a:r>
            <a:r>
              <a:rPr lang="ru-RU" sz="2400" dirty="0" smtClean="0"/>
              <a:t>;</a:t>
            </a:r>
          </a:p>
          <a:p>
            <a:endParaRPr lang="ru-RU" sz="2400" dirty="0" smtClean="0"/>
          </a:p>
          <a:p>
            <a:r>
              <a:rPr lang="en-US" sz="2400" dirty="0" smtClean="0"/>
              <a:t>  -</a:t>
            </a:r>
            <a:r>
              <a:rPr lang="el-GR" sz="2400" dirty="0" smtClean="0"/>
              <a:t>π/</a:t>
            </a:r>
            <a:r>
              <a:rPr lang="ru-RU" sz="2400" dirty="0" smtClean="0"/>
              <a:t>2 + 2</a:t>
            </a:r>
            <a:r>
              <a:rPr lang="el-GR" sz="2400" dirty="0" smtClean="0"/>
              <a:t>π</a:t>
            </a:r>
            <a:r>
              <a:rPr lang="en-US" sz="2400" dirty="0" smtClean="0"/>
              <a:t>n ≤ x ≤ </a:t>
            </a:r>
            <a:r>
              <a:rPr lang="el-GR" sz="2400" dirty="0" smtClean="0"/>
              <a:t>π/</a:t>
            </a:r>
            <a:r>
              <a:rPr lang="en-US" sz="2400" dirty="0" smtClean="0"/>
              <a:t>6 +</a:t>
            </a:r>
            <a:r>
              <a:rPr lang="ru-RU" dirty="0" smtClean="0"/>
              <a:t> </a:t>
            </a:r>
            <a:r>
              <a:rPr lang="ru-RU" sz="2400" dirty="0" smtClean="0"/>
              <a:t>2</a:t>
            </a:r>
            <a:r>
              <a:rPr lang="el-GR" sz="2400" dirty="0" smtClean="0"/>
              <a:t>π</a:t>
            </a:r>
            <a:r>
              <a:rPr lang="en-US" sz="2400" dirty="0" smtClean="0"/>
              <a:t>n, n </a:t>
            </a:r>
            <a:r>
              <a:rPr lang="ru-RU" sz="2400" dirty="0" smtClean="0"/>
              <a:t>є</a:t>
            </a:r>
            <a:r>
              <a:rPr lang="en-US" sz="2400" dirty="0" smtClean="0"/>
              <a:t> Z</a:t>
            </a:r>
          </a:p>
          <a:p>
            <a:r>
              <a:rPr lang="en-US" sz="2400" dirty="0" smtClean="0"/>
              <a:t>   </a:t>
            </a:r>
            <a:r>
              <a:rPr lang="el-GR" sz="2400" dirty="0" smtClean="0"/>
              <a:t>π/</a:t>
            </a:r>
            <a:r>
              <a:rPr lang="ru-RU" sz="2400" dirty="0" smtClean="0"/>
              <a:t>2 + 2</a:t>
            </a:r>
            <a:r>
              <a:rPr lang="el-GR" sz="2400" dirty="0" smtClean="0"/>
              <a:t>π</a:t>
            </a:r>
            <a:r>
              <a:rPr lang="en-US" sz="2400" dirty="0" smtClean="0"/>
              <a:t>k ≤ x ≤ 5</a:t>
            </a:r>
            <a:r>
              <a:rPr lang="el-GR" sz="2400" dirty="0" smtClean="0"/>
              <a:t>π/</a:t>
            </a:r>
            <a:r>
              <a:rPr lang="en-US" sz="2400" dirty="0" smtClean="0"/>
              <a:t>6 +</a:t>
            </a:r>
            <a:r>
              <a:rPr lang="ru-RU" sz="2400" dirty="0" smtClean="0"/>
              <a:t> 2</a:t>
            </a:r>
            <a:r>
              <a:rPr lang="el-GR" sz="2400" dirty="0" smtClean="0"/>
              <a:t>π</a:t>
            </a:r>
            <a:r>
              <a:rPr lang="en-US" sz="2400" dirty="0" smtClean="0"/>
              <a:t>k, k </a:t>
            </a:r>
            <a:r>
              <a:rPr lang="ru-RU" sz="2400" dirty="0" smtClean="0"/>
              <a:t>є</a:t>
            </a:r>
            <a:r>
              <a:rPr lang="en-US" sz="2400" dirty="0" smtClean="0"/>
              <a:t> Z.</a:t>
            </a:r>
          </a:p>
          <a:p>
            <a:endParaRPr lang="en-US" sz="2400" dirty="0" smtClean="0"/>
          </a:p>
          <a:p>
            <a:r>
              <a:rPr lang="ru-RU" sz="2400" dirty="0" smtClean="0"/>
              <a:t>Ответ: [-</a:t>
            </a:r>
            <a:r>
              <a:rPr lang="el-GR" sz="2400" dirty="0" smtClean="0"/>
              <a:t>π/</a:t>
            </a:r>
            <a:r>
              <a:rPr lang="ru-RU" sz="2400" dirty="0" smtClean="0"/>
              <a:t>2 + 2</a:t>
            </a:r>
            <a:r>
              <a:rPr lang="el-GR" sz="2400" dirty="0" smtClean="0"/>
              <a:t>π</a:t>
            </a:r>
            <a:r>
              <a:rPr lang="en-US" sz="2400" dirty="0" smtClean="0"/>
              <a:t>n</a:t>
            </a:r>
            <a:r>
              <a:rPr lang="ru-RU" sz="2400" dirty="0" smtClean="0"/>
              <a:t>; </a:t>
            </a:r>
            <a:r>
              <a:rPr lang="el-GR" sz="2400" dirty="0" smtClean="0"/>
              <a:t>π/</a:t>
            </a:r>
            <a:r>
              <a:rPr lang="en-US" sz="2400" dirty="0" smtClean="0"/>
              <a:t>6 +</a:t>
            </a:r>
            <a:r>
              <a:rPr lang="ru-RU" sz="2400" dirty="0" smtClean="0"/>
              <a:t> 2</a:t>
            </a:r>
            <a:r>
              <a:rPr lang="el-GR" sz="2400" dirty="0" smtClean="0"/>
              <a:t>π</a:t>
            </a:r>
            <a:r>
              <a:rPr lang="en-US" sz="2400" dirty="0" smtClean="0"/>
              <a:t>n]</a:t>
            </a:r>
            <a:r>
              <a:rPr lang="ru-RU" sz="2400" dirty="0" smtClean="0"/>
              <a:t>,</a:t>
            </a:r>
            <a:r>
              <a:rPr lang="en-US" sz="2400" dirty="0" smtClean="0"/>
              <a:t>n </a:t>
            </a:r>
            <a:r>
              <a:rPr lang="ru-RU" sz="2400" dirty="0" smtClean="0"/>
              <a:t>є</a:t>
            </a:r>
            <a:r>
              <a:rPr lang="en-US" sz="2400" dirty="0" smtClean="0"/>
              <a:t> Z</a:t>
            </a:r>
            <a:r>
              <a:rPr lang="ru-RU" sz="2400" dirty="0" smtClean="0"/>
              <a:t>; </a:t>
            </a:r>
          </a:p>
          <a:p>
            <a:r>
              <a:rPr lang="ru-RU" sz="2400" dirty="0" smtClean="0"/>
              <a:t>[</a:t>
            </a:r>
            <a:r>
              <a:rPr lang="el-GR" sz="2400" dirty="0" smtClean="0"/>
              <a:t>π/</a:t>
            </a:r>
            <a:r>
              <a:rPr lang="ru-RU" sz="2400" dirty="0" smtClean="0"/>
              <a:t>2 + 2</a:t>
            </a:r>
            <a:r>
              <a:rPr lang="el-GR" sz="2400" dirty="0" smtClean="0"/>
              <a:t>π</a:t>
            </a:r>
            <a:r>
              <a:rPr lang="en-US" sz="2400" dirty="0" smtClean="0"/>
              <a:t>k</a:t>
            </a:r>
            <a:r>
              <a:rPr lang="ru-RU" sz="2400" dirty="0" smtClean="0"/>
              <a:t>; 5</a:t>
            </a:r>
            <a:r>
              <a:rPr lang="el-GR" sz="2400" dirty="0" smtClean="0"/>
              <a:t>π/</a:t>
            </a:r>
            <a:r>
              <a:rPr lang="en-US" sz="2400" dirty="0" smtClean="0"/>
              <a:t>6 +</a:t>
            </a:r>
            <a:r>
              <a:rPr lang="ru-RU" sz="2400" dirty="0" smtClean="0"/>
              <a:t> 2</a:t>
            </a:r>
            <a:r>
              <a:rPr lang="el-GR" sz="2400" dirty="0" smtClean="0"/>
              <a:t>π</a:t>
            </a:r>
            <a:r>
              <a:rPr lang="en-US" sz="2400" dirty="0" smtClean="0"/>
              <a:t>k]</a:t>
            </a:r>
            <a:r>
              <a:rPr lang="ru-RU" sz="2400" dirty="0" smtClean="0"/>
              <a:t>,</a:t>
            </a:r>
            <a:r>
              <a:rPr lang="en-US" sz="2400" dirty="0" smtClean="0"/>
              <a:t>k </a:t>
            </a:r>
            <a:r>
              <a:rPr lang="ru-RU" sz="2400" dirty="0" smtClean="0"/>
              <a:t>є</a:t>
            </a:r>
            <a:r>
              <a:rPr lang="en-US" sz="2400" dirty="0" smtClean="0"/>
              <a:t> Z.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714348" y="2428868"/>
            <a:ext cx="71438" cy="5715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3357554" y="2428868"/>
            <a:ext cx="71438" cy="6429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785786" y="3500438"/>
            <a:ext cx="71438" cy="6429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Левая фигурная скобка 12"/>
          <p:cNvSpPr/>
          <p:nvPr/>
        </p:nvSpPr>
        <p:spPr>
          <a:xfrm>
            <a:off x="3357554" y="3500438"/>
            <a:ext cx="71438" cy="6429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714348" y="4572008"/>
            <a:ext cx="71438" cy="7143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929066"/>
            <a:ext cx="29622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500042"/>
            <a:ext cx="513031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Исследование ОДЗ</a:t>
            </a:r>
          </a:p>
          <a:p>
            <a:pPr algn="ctr">
              <a:defRPr/>
            </a:pP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214422"/>
            <a:ext cx="821537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Решите неравенство: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&lt;         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Решение: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ОДЗ: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0,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0,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1 - х</a:t>
            </a:r>
            <a:r>
              <a:rPr lang="ru-RU" sz="2800" dirty="0" smtClean="0">
                <a:latin typeface="Cambria Math"/>
                <a:ea typeface="Cambria Math"/>
                <a:cs typeface="Times New Roman" pitchFamily="18" charset="0"/>
              </a:rPr>
              <a:t>⁴ ≥ 0;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х</a:t>
            </a:r>
            <a:r>
              <a:rPr lang="ru-RU" sz="2800" dirty="0" smtClean="0">
                <a:latin typeface="Cambria Math"/>
                <a:ea typeface="Cambria Math"/>
                <a:cs typeface="Times New Roman" pitchFamily="18" charset="0"/>
              </a:rPr>
              <a:t> ≤ 1. </a:t>
            </a:r>
          </a:p>
          <a:p>
            <a:r>
              <a:rPr lang="ru-RU" sz="2800" dirty="0" smtClean="0">
                <a:latin typeface="Cambria Math"/>
                <a:ea typeface="Cambria Math"/>
                <a:cs typeface="Times New Roman" pitchFamily="18" charset="0"/>
              </a:rPr>
              <a:t>Но значение х = 1 не является решением данного неравенства. Поэтому   при 0 &lt; х &lt; 1 имеем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Решение исходного неравенства (0;1).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(0;1).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9" y="1285860"/>
            <a:ext cx="762353" cy="360000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1285860"/>
            <a:ext cx="818182" cy="360000"/>
          </a:xfrm>
          <a:prstGeom prst="rect">
            <a:avLst/>
          </a:prstGeom>
          <a:noFill/>
        </p:spPr>
      </p:pic>
      <p:sp>
        <p:nvSpPr>
          <p:cNvPr id="22" name="Левая фигурная скобка 21"/>
          <p:cNvSpPr/>
          <p:nvPr/>
        </p:nvSpPr>
        <p:spPr>
          <a:xfrm>
            <a:off x="1214414" y="2214554"/>
            <a:ext cx="142876" cy="7143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Левая фигурная скобка 22"/>
          <p:cNvSpPr/>
          <p:nvPr/>
        </p:nvSpPr>
        <p:spPr>
          <a:xfrm>
            <a:off x="3143240" y="2214554"/>
            <a:ext cx="142876" cy="7858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071942"/>
            <a:ext cx="2667273" cy="36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3430</TotalTime>
  <Words>717</Words>
  <Application>Microsoft Office PowerPoint</Application>
  <PresentationFormat>Экран (4:3)</PresentationFormat>
  <Paragraphs>143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Общие методы решения неравенств</vt:lpstr>
      <vt:lpstr>Слайд 2</vt:lpstr>
      <vt:lpstr>Метод интервалов</vt:lpstr>
      <vt:lpstr>Алгоритм обобщенного метода интервалов</vt:lpstr>
      <vt:lpstr>Слайд 5</vt:lpstr>
      <vt:lpstr>Введение новой переменной </vt:lpstr>
      <vt:lpstr>Слайд 7</vt:lpstr>
      <vt:lpstr> </vt:lpstr>
      <vt:lpstr>Слайд 9</vt:lpstr>
      <vt:lpstr>Слайд 10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Александра</dc:creator>
  <cp:lastModifiedBy>SERGEY</cp:lastModifiedBy>
  <cp:revision>290</cp:revision>
  <dcterms:created xsi:type="dcterms:W3CDTF">2016-12-20T17:16:28Z</dcterms:created>
  <dcterms:modified xsi:type="dcterms:W3CDTF">2020-06-14T17:50:29Z</dcterms:modified>
</cp:coreProperties>
</file>