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98" r:id="rId3"/>
    <p:sldId id="257" r:id="rId4"/>
    <p:sldId id="256" r:id="rId5"/>
    <p:sldId id="295" r:id="rId6"/>
    <p:sldId id="260" r:id="rId7"/>
    <p:sldId id="296" r:id="rId8"/>
    <p:sldId id="261" r:id="rId9"/>
    <p:sldId id="292" r:id="rId10"/>
    <p:sldId id="297" r:id="rId11"/>
    <p:sldId id="291" r:id="rId12"/>
    <p:sldId id="262" r:id="rId13"/>
    <p:sldId id="263" r:id="rId14"/>
    <p:sldId id="278" r:id="rId15"/>
    <p:sldId id="264" r:id="rId16"/>
    <p:sldId id="265" r:id="rId17"/>
    <p:sldId id="274" r:id="rId18"/>
    <p:sldId id="267" r:id="rId19"/>
    <p:sldId id="281" r:id="rId20"/>
    <p:sldId id="266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380" autoAdjust="0"/>
  </p:normalViewPr>
  <p:slideViewPr>
    <p:cSldViewPr>
      <p:cViewPr varScale="1">
        <p:scale>
          <a:sx n="73" d="100"/>
          <a:sy n="73" d="100"/>
        </p:scale>
        <p:origin x="118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267B-7B30-413B-9138-2812FB7989E4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F7AE8-0F84-4586-9620-B7D15524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8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0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2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0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5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4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6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3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0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1A72-DCC9-44A2-BC93-0A5AF6798B8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4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B%D0%B0%D1%82%D0%B8%D0%BD%D1%81%D0%BA%D0%B8%D0%B9_%D1%8F%D0%B7%D1%8B%D0%B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A%D0%B0%D1%87%D0%B5%D1%81%D1%82%D0%B2%D0%BE" TargetMode="External"/><Relationship Id="rId4" Type="http://schemas.openxmlformats.org/officeDocument/2006/relationships/hyperlink" Target="https://ru.wikipedia.org/wiki/%D0%90%D0%BD%D0%B3%D0%BB%D0%B8%D0%B9%D1%81%D0%BA%D0%B8%D0%B9_%D1%8F%D0%B7%D1%8B%D0%BA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8%D1%87%D0%B8%D0%BD%D0%B0" TargetMode="External"/><Relationship Id="rId13" Type="http://schemas.openxmlformats.org/officeDocument/2006/relationships/hyperlink" Target="https://ru.wikipedia.org/wiki/%D0%9C%D0%B5%D1%82%D1%80%D0%BE%D0%BB%D0%BE%D0%B3%D0%B8%D1%8F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ru.wikipedia.org/wiki/%D0%9C%D1%8B%D1%81%D0%BB%D1%8C" TargetMode="External"/><Relationship Id="rId12" Type="http://schemas.openxmlformats.org/officeDocument/2006/relationships/hyperlink" Target="https://ru.wikipedia.org/wiki/%D0%95%D0%B4%D0%B8%D0%BD%D1%81%D1%82%D0%B2%D0%BE_%D0%B8%D0%B7%D0%BC%D0%B5%D1%80%D0%B5%D0%BD%D0%B8%D0%B9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ru.wikipedia.org/wiki/%D0%A1%D1%82%D0%B0%D0%BD%D0%B4%D0%B0%D1%8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E%D0%B3%D0%BE%D1%81" TargetMode="External"/><Relationship Id="rId11" Type="http://schemas.openxmlformats.org/officeDocument/2006/relationships/hyperlink" Target="https://ru.wikipedia.org/wiki/%D0%A1%D1%80%D0%B5%D0%B4%D1%81%D1%82%D0%B2%D0%BE_%D0%B8%D0%B7%D0%BC%D0%B5%D1%80%D0%B5%D0%BD%D0%B8%D0%B9" TargetMode="External"/><Relationship Id="rId5" Type="http://schemas.openxmlformats.org/officeDocument/2006/relationships/hyperlink" Target="https://ru.wikipedia.org/wiki/%D0%9C%D0%B5%D1%80%D0%B0_%D1%84%D0%B8%D0%B7%D0%B8%D1%87%D0%B5%D1%81%D0%BA%D0%BE%D0%B9_%D0%B2%D0%B5%D0%BB%D0%B8%D1%87%D0%B8%D0%BD%D1%8B" TargetMode="External"/><Relationship Id="rId15" Type="http://schemas.openxmlformats.org/officeDocument/2006/relationships/hyperlink" Target="https://ru.wikipedia.org/wiki/%D0%94%D0%BE%D1%81%D1%82%D0%BE%D0%B2%D0%B5%D1%80%D0%BD%D0%BE%D1%81%D1%82%D1%8C" TargetMode="External"/><Relationship Id="rId10" Type="http://schemas.openxmlformats.org/officeDocument/2006/relationships/hyperlink" Target="https://ru.wikipedia.org/wiki/%D0%9C%D0%B5%D1%82%D0%BE%D0%B4" TargetMode="External"/><Relationship Id="rId4" Type="http://schemas.openxmlformats.org/officeDocument/2006/relationships/hyperlink" Target="https://ru.wikipedia.org/wiki/%D0%93%D1%80%D0%B5%D1%87%D0%B5%D1%81%D0%BA%D0%B8%D0%B9_%D1%8F%D0%B7%D1%8B%D0%BA" TargetMode="External"/><Relationship Id="rId9" Type="http://schemas.openxmlformats.org/officeDocument/2006/relationships/hyperlink" Target="https://ru.wikipedia.org/wiki/%D0%98%D0%B7%D0%BC%D0%B5%D1%80%D0%B5%D0%BD%D0%B8%D0%B5" TargetMode="External"/><Relationship Id="rId14" Type="http://schemas.openxmlformats.org/officeDocument/2006/relationships/hyperlink" Target="https://ru.wikipedia.org/wiki/%D0%A2%D0%BE%D1%87%D0%BD%D0%BE%D1%81%D1%82%D1%8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5%D1%81%D1%83%D1%80%D1%81_(%D1%82%D0%B5%D1%85%D0%BD%D0%B8%D0%BA%D0%B0)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1%D1%80%D0%B5%D0%B4%D1%81%D1%82%D0%B2%D0%B0_%D0%B8%D0%BD%D0%B4%D0%B8%D0%B2%D0%B8%D0%B4%D1%83%D0%B0%D0%BB%D1%8C%D0%BD%D0%BE%D0%B9_%D0%B7%D0%B0%D1%89%D0%B8%D1%82%D1%8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0%BD%D1%8C%D0%B3%D0%B8" TargetMode="External"/><Relationship Id="rId7" Type="http://schemas.openxmlformats.org/officeDocument/2006/relationships/hyperlink" Target="https://ru.wikipedia.org/wiki/%D0%A1%D1%82%D0%BE%D0%B8%D0%BC%D0%BE%D1%81%D1%82%D1%8C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1%D0%BC%D0%B5%D0%BD" TargetMode="External"/><Relationship Id="rId5" Type="http://schemas.openxmlformats.org/officeDocument/2006/relationships/hyperlink" Target="https://ru.wikipedia.org/wiki/%D0%AD%D0%BA%D0%BE%D0%BD%D0%BE%D0%BC%D0%B8%D1%87%D0%B5%D1%81%D0%BA%D0%B0%D1%8F_%D0%BA%D0%B0%D1%82%D0%B5%D0%B3%D0%BE%D1%80%D0%B8%D1%8F" TargetMode="External"/><Relationship Id="rId4" Type="http://schemas.openxmlformats.org/officeDocument/2006/relationships/hyperlink" Target="https://ru.wikipedia.org/wiki/%D0%A2%D0%BE%D0%B2%D0%B0%D1%8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ude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1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(1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Гарантийное обслуживание,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Гарантийное обслуживание</a:t>
            </a:r>
            <a:r>
              <a:rPr lang="ru-RU" dirty="0" smtClean="0"/>
              <a:t> — это безвозмездное устранение изготовителем или продавцом неисправностей путем диагностики, настройки и ремонта его составных частей или Устройства в целом в течение </a:t>
            </a:r>
            <a:r>
              <a:rPr lang="ru-RU" dirty="0" err="1" smtClean="0"/>
              <a:t>гаран</a:t>
            </a:r>
            <a:r>
              <a:rPr lang="ru-RU" dirty="0" smtClean="0"/>
              <a:t>- </a:t>
            </a:r>
            <a:r>
              <a:rPr lang="ru-RU" dirty="0" err="1" smtClean="0"/>
              <a:t>тийного</a:t>
            </a:r>
            <a:r>
              <a:rPr lang="ru-RU" dirty="0" smtClean="0"/>
              <a:t> срока, либо замену на аналогичные отремонтированные при соблюдении пользователем условий гарантии и при условии, ...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747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0" y="28572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Инструменты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Инструме́нт</a:t>
            </a:r>
            <a:r>
              <a:rPr lang="ru-RU" dirty="0" smtClean="0">
                <a:solidFill>
                  <a:srgbClr val="7030A0"/>
                </a:solidFill>
              </a:rPr>
              <a:t> — предмет, устройство, механизм, машина или алгоритм, используемые для целевого воздействия на объект: его изменения или измерения в целях достижения полезного эффекта.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12445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84"/>
            <a:ext cx="9143999" cy="682021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Дефицит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7" y="5786454"/>
            <a:ext cx="4000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Дефици́т</a:t>
            </a:r>
            <a:r>
              <a:rPr lang="ru-RU" sz="2400" dirty="0" smtClean="0">
                <a:solidFill>
                  <a:srgbClr val="FF0000"/>
                </a:solidFill>
              </a:rPr>
              <a:t> (от </a:t>
            </a:r>
            <a:r>
              <a:rPr lang="ru-RU" sz="2400" dirty="0" smtClean="0">
                <a:solidFill>
                  <a:srgbClr val="FF0000"/>
                </a:solidFill>
                <a:hlinkClick r:id="rId4" tooltip="Латинский язык"/>
              </a:rPr>
              <a:t>лат.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ru-RU" sz="2400" i="1" dirty="0" err="1" smtClean="0">
                <a:solidFill>
                  <a:srgbClr val="FF0000"/>
                </a:solidFill>
              </a:rPr>
              <a:t>deficit</a:t>
            </a:r>
            <a:r>
              <a:rPr lang="ru-RU" sz="2400" dirty="0" smtClean="0">
                <a:solidFill>
                  <a:srgbClr val="FF0000"/>
                </a:solidFill>
              </a:rPr>
              <a:t> — недостаёт) — термин, означающий недостачу, недостаточность в чём-либо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74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bitorskaja-i-kreditorskaja-zadolzhennos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Кредиторская задолженность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Кредиторская задолженность — </a:t>
            </a:r>
            <a:r>
              <a:rPr lang="ru-RU" dirty="0" err="1" smtClean="0">
                <a:solidFill>
                  <a:srgbClr val="FFFF00"/>
                </a:solidFill>
              </a:rPr>
              <a:t>задолженность</a:t>
            </a:r>
            <a:r>
              <a:rPr lang="ru-RU" dirty="0" smtClean="0">
                <a:solidFill>
                  <a:srgbClr val="FFFF00"/>
                </a:solidFill>
              </a:rPr>
              <a:t> субъекта перед другими лицами, которую этот субъект обязан погасить. Кредиторская задолженность возникает в случае, если дата поступления услуг не совпадает с датой их фактической оплаты.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5e3c045b359a57cae11e1d35d1-aff3547c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Квалификация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Квалификация</a:t>
            </a:r>
            <a:r>
              <a:rPr lang="ru-RU" dirty="0" smtClean="0"/>
              <a:t> (от </a:t>
            </a:r>
            <a:r>
              <a:rPr lang="ru-RU" dirty="0" smtClean="0">
                <a:hlinkClick r:id="rId4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quality</a:t>
            </a:r>
            <a:r>
              <a:rPr lang="ru-RU" dirty="0" smtClean="0"/>
              <a:t> — </a:t>
            </a:r>
            <a:r>
              <a:rPr lang="ru-RU" dirty="0" smtClean="0">
                <a:hlinkClick r:id="rId5" tooltip="Качество"/>
              </a:rPr>
              <a:t>качество</a:t>
            </a:r>
            <a:r>
              <a:rPr lang="ru-RU" dirty="0" smtClean="0"/>
              <a:t>, в смысле степень проявления достоинств) — в некоторых областях этим термином называется либо процесс оценки уровня качества, либо сами предусмотренные уровни.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9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ce898648d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4857784" cy="100013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метрология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421481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Метроло́гия</a:t>
            </a:r>
            <a:r>
              <a:rPr lang="ru-RU" dirty="0" smtClean="0">
                <a:solidFill>
                  <a:schemeClr val="bg1"/>
                </a:solidFill>
              </a:rPr>
              <a:t> (от </a:t>
            </a:r>
            <a:r>
              <a:rPr lang="ru-RU" dirty="0" smtClean="0">
                <a:solidFill>
                  <a:schemeClr val="bg1"/>
                </a:solidFill>
                <a:hlinkClick r:id="rId4" tooltip="Греческий язык"/>
              </a:rPr>
              <a:t>греч.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μέτρον 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  <a:hlinkClick r:id="rId5" tooltip="Мера физической величины"/>
              </a:rPr>
              <a:t>мера</a:t>
            </a:r>
            <a:r>
              <a:rPr lang="ru-RU" dirty="0" smtClean="0">
                <a:solidFill>
                  <a:schemeClr val="bg1"/>
                </a:solidFill>
              </a:rPr>
              <a:t>» + </a:t>
            </a:r>
            <a:r>
              <a:rPr lang="ru-RU" dirty="0" err="1" smtClean="0">
                <a:solidFill>
                  <a:schemeClr val="bg1"/>
                </a:solidFill>
                <a:hlinkClick r:id="rId6" tooltip="Логос"/>
              </a:rPr>
              <a:t>λόγος</a:t>
            </a:r>
            <a:r>
              <a:rPr lang="ru-RU" dirty="0" smtClean="0">
                <a:solidFill>
                  <a:schemeClr val="bg1"/>
                </a:solidFill>
              </a:rPr>
              <a:t> «</a:t>
            </a:r>
            <a:r>
              <a:rPr lang="ru-RU" dirty="0" smtClean="0">
                <a:solidFill>
                  <a:schemeClr val="bg1"/>
                </a:solidFill>
                <a:hlinkClick r:id="rId7" tooltip="Мысль"/>
              </a:rPr>
              <a:t>мысль</a:t>
            </a:r>
            <a:r>
              <a:rPr lang="ru-RU" dirty="0" smtClean="0">
                <a:solidFill>
                  <a:schemeClr val="bg1"/>
                </a:solidFill>
              </a:rPr>
              <a:t>; </a:t>
            </a:r>
            <a:r>
              <a:rPr lang="ru-RU" dirty="0" smtClean="0">
                <a:solidFill>
                  <a:schemeClr val="bg1"/>
                </a:solidFill>
                <a:hlinkClick r:id="rId8" tooltip="Причина"/>
              </a:rPr>
              <a:t>причина</a:t>
            </a:r>
            <a:r>
              <a:rPr lang="ru-RU" dirty="0" smtClean="0">
                <a:solidFill>
                  <a:schemeClr val="bg1"/>
                </a:solidFill>
              </a:rPr>
              <a:t>») — наука об </a:t>
            </a:r>
            <a:r>
              <a:rPr lang="ru-RU" dirty="0" smtClean="0">
                <a:solidFill>
                  <a:schemeClr val="bg1"/>
                </a:solidFill>
                <a:hlinkClick r:id="rId9" tooltip="Измерение"/>
              </a:rPr>
              <a:t>измерениях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smtClean="0">
                <a:solidFill>
                  <a:schemeClr val="bg1"/>
                </a:solidFill>
                <a:hlinkClick r:id="rId10" tooltip="Метод"/>
              </a:rPr>
              <a:t>методах</a:t>
            </a:r>
            <a:r>
              <a:rPr lang="ru-RU" dirty="0" smtClean="0">
                <a:solidFill>
                  <a:schemeClr val="bg1"/>
                </a:solidFill>
              </a:rPr>
              <a:t> и </a:t>
            </a:r>
            <a:r>
              <a:rPr lang="ru-RU" dirty="0" smtClean="0">
                <a:solidFill>
                  <a:schemeClr val="bg1"/>
                </a:solidFill>
                <a:hlinkClick r:id="rId11" tooltip="Средство измерений"/>
              </a:rPr>
              <a:t>средствах</a:t>
            </a:r>
            <a:r>
              <a:rPr lang="ru-RU" dirty="0" smtClean="0">
                <a:solidFill>
                  <a:schemeClr val="bg1"/>
                </a:solidFill>
              </a:rPr>
              <a:t> обеспечения их </a:t>
            </a:r>
            <a:r>
              <a:rPr lang="ru-RU" dirty="0" smtClean="0">
                <a:solidFill>
                  <a:schemeClr val="bg1"/>
                </a:solidFill>
                <a:hlinkClick r:id="rId12" tooltip="Единство измерений"/>
              </a:rPr>
              <a:t>единства</a:t>
            </a:r>
            <a:r>
              <a:rPr lang="ru-RU" dirty="0" smtClean="0">
                <a:solidFill>
                  <a:schemeClr val="bg1"/>
                </a:solidFill>
              </a:rPr>
              <a:t> и способах достижения требуемой точности</a:t>
            </a:r>
            <a:r>
              <a:rPr lang="ru-RU" baseline="30000" dirty="0" smtClean="0">
                <a:solidFill>
                  <a:schemeClr val="bg1"/>
                </a:solidFill>
                <a:hlinkClick r:id="rId13"/>
              </a:rPr>
              <a:t>[1]</a:t>
            </a:r>
            <a:r>
              <a:rPr lang="ru-RU" dirty="0" smtClean="0">
                <a:solidFill>
                  <a:schemeClr val="bg1"/>
                </a:solidFill>
              </a:rPr>
              <a:t>. Предметом метрологии является извлечение количественной информации о свойствах объектов с заданной </a:t>
            </a:r>
            <a:r>
              <a:rPr lang="ru-RU" dirty="0" smtClean="0">
                <a:solidFill>
                  <a:schemeClr val="bg1"/>
                </a:solidFill>
                <a:hlinkClick r:id="rId14" tooltip="Точность"/>
              </a:rPr>
              <a:t>точностью</a:t>
            </a:r>
            <a:r>
              <a:rPr lang="ru-RU" dirty="0" smtClean="0">
                <a:solidFill>
                  <a:schemeClr val="bg1"/>
                </a:solidFill>
              </a:rPr>
              <a:t> и </a:t>
            </a:r>
            <a:r>
              <a:rPr lang="ru-RU" dirty="0" smtClean="0">
                <a:solidFill>
                  <a:schemeClr val="bg1"/>
                </a:solidFill>
                <a:hlinkClick r:id="rId15" tooltip="Достоверность"/>
              </a:rPr>
              <a:t>достоверностью</a:t>
            </a:r>
            <a:r>
              <a:rPr lang="ru-RU" dirty="0" smtClean="0">
                <a:solidFill>
                  <a:schemeClr val="bg1"/>
                </a:solidFill>
              </a:rPr>
              <a:t>; нормативная база для этого — метрологические </a:t>
            </a:r>
            <a:r>
              <a:rPr lang="ru-RU" dirty="0" smtClean="0">
                <a:solidFill>
                  <a:schemeClr val="bg1"/>
                </a:solidFill>
                <a:hlinkClick r:id="rId16" tooltip="Стандарт"/>
              </a:rPr>
              <a:t>стандарты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Метрология состоит из трёх основных разделов: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4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rxtR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6929486" cy="6429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Номенклатура,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428868"/>
            <a:ext cx="9144000" cy="442913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Совокупность или перечень употребляемых в какой-н. специальности названий, терминов.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"Географическая н."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Совокупность лиц, назначаемых на должность высшей инстанцией 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офиц.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1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rukt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3388"/>
            <a:ext cx="9144032" cy="6861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Ресурс</a:t>
            </a:r>
            <a:r>
              <a:rPr lang="ru-RU" dirty="0" smtClean="0"/>
              <a:t> (происходит от франц. </a:t>
            </a:r>
            <a:r>
              <a:rPr lang="ru-RU" dirty="0" err="1" smtClean="0"/>
              <a:t>ressource</a:t>
            </a:r>
            <a:r>
              <a:rPr lang="ru-RU" dirty="0" smtClean="0"/>
              <a:t> «вспомогательное средство») — всё, что используется целевым образом, в том числе это может быть всё, что используется при целевой деятельности человека или людей и сама деятельность. Понятие «Ресурс» применяется также как характеристика для продукции созданной людьми. Например — </a:t>
            </a:r>
            <a:r>
              <a:rPr lang="ru-RU" dirty="0" smtClean="0">
                <a:hlinkClick r:id="rId3" tooltip="Ресурс (техника)"/>
              </a:rPr>
              <a:t>Ресурс (техника)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0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бочий-строитель-70743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919"/>
            <a:ext cx="9501222" cy="693791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рабочий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714620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Рабочим</a:t>
            </a:r>
            <a:r>
              <a:rPr lang="ru-RU" sz="2400" dirty="0" smtClean="0">
                <a:solidFill>
                  <a:srgbClr val="FF0000"/>
                </a:solidFill>
              </a:rPr>
              <a:t> называют человека, который занят физическим трудом в сфере трудоёмкого </a:t>
            </a:r>
            <a:r>
              <a:rPr lang="ru-RU" sz="2400" dirty="0" err="1" smtClean="0">
                <a:solidFill>
                  <a:srgbClr val="FF0000"/>
                </a:solidFill>
              </a:rPr>
              <a:t>материальногопроизводства.</a:t>
            </a:r>
            <a:r>
              <a:rPr lang="ru-RU" sz="2400" i="1" dirty="0" err="1" smtClean="0">
                <a:solidFill>
                  <a:srgbClr val="FF0000"/>
                </a:solidFill>
              </a:rPr>
              <a:t>Производственные</a:t>
            </a:r>
            <a:r>
              <a:rPr lang="ru-RU" sz="2400" i="1" dirty="0" smtClean="0">
                <a:solidFill>
                  <a:srgbClr val="FF0000"/>
                </a:solidFill>
              </a:rPr>
              <a:t>, сельскохозяйственные рабочие.</a:t>
            </a:r>
            <a:r>
              <a:rPr lang="ru-RU" sz="2400" dirty="0" smtClean="0">
                <a:solidFill>
                  <a:srgbClr val="FF0000"/>
                </a:solidFill>
              </a:rPr>
              <a:t> | </a:t>
            </a:r>
            <a:r>
              <a:rPr lang="ru-RU" sz="2400" i="1" dirty="0" smtClean="0">
                <a:solidFill>
                  <a:srgbClr val="FF0000"/>
                </a:solidFill>
              </a:rPr>
              <a:t>Железнодорожные, строительные рабочие.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ru-RU" sz="2400" dirty="0" err="1" smtClean="0">
                <a:solidFill>
                  <a:srgbClr val="FF0000"/>
                </a:solidFill>
              </a:rPr>
              <a:t>|</a:t>
            </a:r>
            <a:r>
              <a:rPr lang="ru-RU" sz="2400" i="1" dirty="0" err="1" smtClean="0">
                <a:solidFill>
                  <a:srgbClr val="FF0000"/>
                </a:solidFill>
              </a:rPr>
              <a:t>Складской</a:t>
            </a:r>
            <a:r>
              <a:rPr lang="ru-RU" sz="2400" i="1" dirty="0" smtClean="0">
                <a:solidFill>
                  <a:srgbClr val="FF0000"/>
                </a:solidFill>
              </a:rPr>
              <a:t> рабочий.</a:t>
            </a:r>
            <a:r>
              <a:rPr lang="ru-RU" sz="2400" dirty="0" smtClean="0">
                <a:solidFill>
                  <a:srgbClr val="FF0000"/>
                </a:solidFill>
              </a:rPr>
              <a:t> | </a:t>
            </a:r>
            <a:r>
              <a:rPr lang="ru-RU" sz="2400" i="1" dirty="0" smtClean="0">
                <a:solidFill>
                  <a:srgbClr val="FF0000"/>
                </a:solidFill>
              </a:rPr>
              <a:t>Высококвалифицированные рабочие.</a:t>
            </a:r>
            <a:r>
              <a:rPr lang="ru-RU" sz="2400" dirty="0" smtClean="0">
                <a:solidFill>
                  <a:srgbClr val="FF0000"/>
                </a:solidFill>
              </a:rPr>
              <a:t> | </a:t>
            </a:r>
            <a:r>
              <a:rPr lang="ru-RU" sz="2400" i="1" dirty="0" smtClean="0">
                <a:solidFill>
                  <a:srgbClr val="FF0000"/>
                </a:solidFill>
              </a:rPr>
              <a:t>На предприятиях этой фирмы занято </a:t>
            </a:r>
            <a:r>
              <a:rPr lang="ru-RU" sz="2400" i="1" dirty="0" err="1" smtClean="0">
                <a:solidFill>
                  <a:srgbClr val="FF0000"/>
                </a:solidFill>
              </a:rPr>
              <a:t>околодвух</a:t>
            </a:r>
            <a:r>
              <a:rPr lang="ru-RU" sz="2400" i="1" dirty="0" smtClean="0">
                <a:solidFill>
                  <a:srgbClr val="FF0000"/>
                </a:solidFill>
              </a:rPr>
              <a:t> тысяч рабочих и служащих.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52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ебестоимость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43182"/>
            <a:ext cx="8229600" cy="3643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Себестоимость</a:t>
            </a:r>
            <a:r>
              <a:rPr lang="ru-RU" sz="3600" dirty="0" smtClean="0">
                <a:solidFill>
                  <a:srgbClr val="FF0000"/>
                </a:solidFill>
              </a:rPr>
              <a:t> — это стоимостная оценка используемых в процессе производства продукции (работ, услуг) природных ресурсов, сырья, материалов, топлива, энергии, основных фондов, трудовых ресурсов и других затрат на её производство и реализацию. Нормы прибыли производства продукции по ее реальной стоимости (на сегодняшний, завтрашний, вчерашний день), климатических условий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Себестоимость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Найти и указать ошибки на каждом слайде, допущенные  при оформлении презентации</a:t>
            </a:r>
          </a:p>
          <a:p>
            <a:r>
              <a:rPr lang="ru-RU" dirty="0" smtClean="0"/>
              <a:t>Оформить в тетради таблицу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04414"/>
              </p:ext>
            </p:extLst>
          </p:nvPr>
        </p:nvGraphicFramePr>
        <p:xfrm>
          <a:off x="1475656" y="4077072"/>
          <a:ext cx="5934075" cy="2348297"/>
        </p:xfrm>
        <a:graphic>
          <a:graphicData uri="http://schemas.openxmlformats.org/drawingml/2006/table">
            <a:tbl>
              <a:tblPr firstRow="1" firstCol="1" bandRow="1"/>
              <a:tblGrid>
                <a:gridCol w="807085">
                  <a:extLst>
                    <a:ext uri="{9D8B030D-6E8A-4147-A177-3AD203B41FA5}">
                      <a16:colId xmlns:a16="http://schemas.microsoft.com/office/drawing/2014/main" val="1315821555"/>
                    </a:ext>
                  </a:extLst>
                </a:gridCol>
                <a:gridCol w="1980565">
                  <a:extLst>
                    <a:ext uri="{9D8B030D-6E8A-4147-A177-3AD203B41FA5}">
                      <a16:colId xmlns:a16="http://schemas.microsoft.com/office/drawing/2014/main" val="493858545"/>
                    </a:ext>
                  </a:extLst>
                </a:gridCol>
                <a:gridCol w="3146425">
                  <a:extLst>
                    <a:ext uri="{9D8B030D-6E8A-4147-A177-3AD203B41FA5}">
                      <a16:colId xmlns:a16="http://schemas.microsoft.com/office/drawing/2014/main" val="2604793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слайда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должно быть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256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69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210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901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221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64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93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48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7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081387164021905_d8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Средства защиты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448366"/>
            <a:ext cx="4536504" cy="325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Средства индивидуальной защиты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 (СИЗ) — средства, используемые работником для предотвращения или уменьшения воздействия вредных и опасных производственных факторов, а также для защиты от загрязнения. Применяются в тех случаях, когда безопасность работ не может быть обеспечена конструкцией оборудования, организацией производственных процессов, архитектурно-планировочными решениями и средствами коллективной защиты</a:t>
            </a:r>
            <a:r>
              <a:rPr lang="ru-RU" baseline="30000" dirty="0" smtClean="0">
                <a:solidFill>
                  <a:schemeClr val="bg2">
                    <a:lumMod val="10000"/>
                  </a:schemeClr>
                </a:solidFill>
                <a:hlinkClick r:id="rId4"/>
              </a:rPr>
              <a:t>[1]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Цена́</a:t>
            </a:r>
            <a:r>
              <a:rPr lang="ru-RU" dirty="0" smtClean="0">
                <a:solidFill>
                  <a:srgbClr val="FF0000"/>
                </a:solidFill>
              </a:rPr>
              <a:t> — количество </a:t>
            </a:r>
            <a:r>
              <a:rPr lang="ru-RU" dirty="0" smtClean="0">
                <a:solidFill>
                  <a:srgbClr val="FF0000"/>
                </a:solidFill>
                <a:hlinkClick r:id="rId3" tooltip="Деньги"/>
              </a:rPr>
              <a:t>денег</a:t>
            </a:r>
            <a:r>
              <a:rPr lang="ru-RU" dirty="0" smtClean="0">
                <a:solidFill>
                  <a:srgbClr val="FF0000"/>
                </a:solidFill>
              </a:rPr>
              <a:t>, в обмен на которые продавец готов передать (продать) единицу </a:t>
            </a:r>
            <a:r>
              <a:rPr lang="ru-RU" dirty="0" smtClean="0">
                <a:solidFill>
                  <a:srgbClr val="FF0000"/>
                </a:solidFill>
                <a:hlinkClick r:id="rId4" tooltip="Товар"/>
              </a:rPr>
              <a:t>товара</a:t>
            </a:r>
            <a:r>
              <a:rPr lang="ru-RU" dirty="0" smtClean="0">
                <a:solidFill>
                  <a:srgbClr val="FF0000"/>
                </a:solidFill>
              </a:rPr>
              <a:t>. По сути, цена является коэффициентом обмена конкретного товара на деньги. Понятие цены — фундаментальная </a:t>
            </a:r>
            <a:r>
              <a:rPr lang="ru-RU" dirty="0" smtClean="0">
                <a:solidFill>
                  <a:srgbClr val="FF0000"/>
                </a:solidFill>
                <a:hlinkClick r:id="rId5" tooltip="Экономическая категория"/>
              </a:rPr>
              <a:t>экономическая категория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Величину соотношений (пропорцию) при добровольном </a:t>
            </a:r>
            <a:r>
              <a:rPr lang="ru-RU" dirty="0" smtClean="0">
                <a:solidFill>
                  <a:srgbClr val="FF0000"/>
                </a:solidFill>
                <a:hlinkClick r:id="rId6" tooltip="Обмен"/>
              </a:rPr>
              <a:t>обмене товаров</a:t>
            </a:r>
            <a:r>
              <a:rPr lang="ru-RU" dirty="0" smtClean="0">
                <a:solidFill>
                  <a:srgbClr val="FF0000"/>
                </a:solidFill>
              </a:rPr>
              <a:t> называют </a:t>
            </a:r>
            <a:r>
              <a:rPr lang="ru-RU" i="1" dirty="0" smtClean="0">
                <a:solidFill>
                  <a:srgbClr val="FF0000"/>
                </a:solidFill>
                <a:hlinkClick r:id="rId7" tooltip="Стоимость"/>
              </a:rPr>
              <a:t>стоимостью</a:t>
            </a:r>
            <a:r>
              <a:rPr lang="ru-RU" dirty="0" smtClean="0">
                <a:solidFill>
                  <a:srgbClr val="FF0000"/>
                </a:solidFill>
              </a:rPr>
              <a:t>. Поэтому цена является стоимостью единицы товара, выраженной в деньгах, или денежной стоимостью единицы товара, или денежным выражением стоимости.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лектроэнерг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Электроэнергия.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Электроэнергия</a:t>
            </a:r>
            <a:r>
              <a:rPr lang="ru-RU" dirty="0" smtClean="0"/>
              <a:t> — физический термин, широко распространённый в технике и в быту для определения количества энергии, выдаваемой генератором в электрическую сеть или получаемой из сети потребителем. Основной единицей измерения выработки и потребления электрической энергии служит киловатт-час (и кратные ему единицы). Для более точного описания используются такие параметры, как напряжение, частота и количество фаз (для переменного тока), номинальный и максимальный электрический </a:t>
            </a:r>
            <a:r>
              <a:rPr lang="ru-RU" dirty="0" err="1" smtClean="0"/>
              <a:t>ток.Электрическая</a:t>
            </a:r>
            <a:r>
              <a:rPr lang="ru-RU" dirty="0" smtClean="0"/>
              <a:t> энергия является также товаром, который приобретают участники оптового рынка (</a:t>
            </a:r>
            <a:r>
              <a:rPr lang="ru-RU" dirty="0" err="1" smtClean="0"/>
              <a:t>энергосбытовые</a:t>
            </a:r>
            <a:r>
              <a:rPr lang="ru-RU" dirty="0" smtClean="0"/>
              <a:t> компании и крупные потребители-участники опта) у генерирующих компаний и потребители электрической энергии на розничном рынке у </a:t>
            </a:r>
            <a:r>
              <a:rPr lang="ru-RU" dirty="0" err="1" smtClean="0"/>
              <a:t>энергосбытовых</a:t>
            </a:r>
            <a:r>
              <a:rPr lang="ru-RU" dirty="0" smtClean="0"/>
              <a:t> компаний. Цена на электрическую энергию выражается в рублях и копейках за потребленный киловатт-час (коп/кВт·ч, </a:t>
            </a:r>
            <a:r>
              <a:rPr lang="ru-RU" dirty="0" err="1" smtClean="0"/>
              <a:t>руб</a:t>
            </a:r>
            <a:r>
              <a:rPr lang="ru-RU" dirty="0" smtClean="0"/>
              <a:t>/кВт·ч) либо в рублях за тысячу киловатт-часов (</a:t>
            </a:r>
            <a:r>
              <a:rPr lang="ru-RU" dirty="0" err="1" smtClean="0"/>
              <a:t>руб</a:t>
            </a:r>
            <a:r>
              <a:rPr lang="ru-RU" dirty="0" smtClean="0"/>
              <a:t>/</a:t>
            </a:r>
            <a:r>
              <a:rPr lang="ru-RU" dirty="0" err="1" smtClean="0"/>
              <a:t>тыс</a:t>
            </a:r>
            <a:r>
              <a:rPr lang="ru-RU" dirty="0" smtClean="0"/>
              <a:t> кВт·ч). Последнее выражение цены используется обычно на оптовом рынке.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utomati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995" y="2857496"/>
            <a:ext cx="5334005" cy="4000504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1428736"/>
            <a:ext cx="3214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Первое правило любой технологии в бизнесе заключается в том, что автоматизация эффективной деятельности увеличивает эффективность. Второе правило: автоматизация неэффективной деятельности увеличивает неэффективность.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500174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Автоматизация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760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7115569" y="692175"/>
            <a:ext cx="1296988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pic>
        <p:nvPicPr>
          <p:cNvPr id="8" name="Рисунок 7" descr="76412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71480"/>
            <a:ext cx="4214810" cy="316110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3357562"/>
            <a:ext cx="9144000" cy="350043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Акциз</a:t>
            </a:r>
            <a:r>
              <a:rPr lang="ru-RU" sz="1800" dirty="0" smtClean="0"/>
              <a:t>   (фр. </a:t>
            </a:r>
            <a:r>
              <a:rPr lang="ru-RU" sz="1800" dirty="0" err="1" smtClean="0"/>
              <a:t>accise</a:t>
            </a:r>
            <a:r>
              <a:rPr lang="ru-RU" sz="1800" dirty="0" smtClean="0"/>
              <a:t>, от лат. </a:t>
            </a:r>
            <a:r>
              <a:rPr lang="ru-RU" sz="1800" dirty="0" err="1" smtClean="0"/>
              <a:t>accido</a:t>
            </a:r>
            <a:r>
              <a:rPr lang="ru-RU" sz="1800" dirty="0" smtClean="0"/>
              <a:t> — обрезаю) — один из видов косвенного налога, устанавливаемый преимущественно на предметы массового потребления (табак, вино и др. ) внутри страны, в отличие от таможенных платежей, несущих ту же функцию но на товарах, доставляемых из-за границы, а также коммунальные, транспортные и другие распространённые услуги. Включается в цену товаров или тариф за услуги и тем самым фактически уплачивается потребителем.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8177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5" y="0"/>
            <a:ext cx="921110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Бедность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Бе́дность</a:t>
            </a:r>
            <a:r>
              <a:rPr lang="ru-RU" dirty="0" smtClean="0">
                <a:solidFill>
                  <a:schemeClr val="bg1"/>
                </a:solidFill>
              </a:rPr>
              <a:t> — характеристика экономического положения индивида или социальной группы, при котором они не могут удовлетворить определённый круг минимальных потребностей, необходимых для жизни, сохранения трудоспособности, продолжения рода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0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0"/>
            <a:ext cx="90043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безработица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>Безработица – это такое социально-экономическое явление, когда часть экономически активного населения не может применить свою рабочую силу.</a:t>
            </a:r>
            <a:endParaRPr lang="ru-RU" dirty="0" smtClean="0">
              <a:solidFill>
                <a:srgbClr val="FF00FF"/>
              </a:solidFill>
            </a:endParaRPr>
          </a:p>
          <a:p>
            <a:r>
              <a:rPr lang="ru-RU" dirty="0" smtClean="0">
                <a:solidFill>
                  <a:srgbClr val="FF00FF"/>
                </a:solidFill>
              </a:rPr>
              <a:t>В соответствии с положением Международной организации труда (МОТ) безработным признается человек, не имеющий занятия, приносящего доход, готовый работать и последние четыре недели ищущий работу.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Безработица – </a:t>
            </a:r>
          </a:p>
          <a:p>
            <a:pPr marL="0" indent="0"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добро или зло?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5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0px-Бланк_ПД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бланк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Лист с частично напечатанным текстом, в прочей части подлежащий заполнению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-kakom-vozraste-sleduet-vstupat-v-br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0" y="0"/>
            <a:ext cx="91037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Брак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Супружеские отношения, законно оформленные.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-kakom-vozraste-sleduet-vstupat-v-br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2285991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Вклад – это деньги, которые вы отдаёте в банк с целью получения дохода. Банковский вклад является одним из самых надёжных инструментов защиты, сбережения и накопления.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41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637</TotalTime>
  <Words>393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Задание</vt:lpstr>
      <vt:lpstr>Презентация PowerPoint</vt:lpstr>
      <vt:lpstr>Акциз   (фр. accise, от лат. accido — обрезаю) — один из видов косвенного налога, устанавливаемый преимущественно на предметы массового потребления (табак, вино и др. ) внутри страны, в отличие от таможенных платежей, несущих ту же функцию но на товарах, доставляемых из-за границы, а также коммунальные, транспортные и другие распространённые услуги. Включается в цену товаров или тариф за услуги и тем самым фактически уплачивается потребителем.</vt:lpstr>
      <vt:lpstr>Бедность </vt:lpstr>
      <vt:lpstr>безработица</vt:lpstr>
      <vt:lpstr>бланк</vt:lpstr>
      <vt:lpstr>Брак</vt:lpstr>
      <vt:lpstr>Вклад</vt:lpstr>
      <vt:lpstr>Гарантийное обслуживание,</vt:lpstr>
      <vt:lpstr>Презентация PowerPoint</vt:lpstr>
      <vt:lpstr>Дефицит</vt:lpstr>
      <vt:lpstr>Кредиторская задолженность</vt:lpstr>
      <vt:lpstr>Квалификация</vt:lpstr>
      <vt:lpstr>метрология</vt:lpstr>
      <vt:lpstr>Номенклатура, </vt:lpstr>
      <vt:lpstr>ресурсы</vt:lpstr>
      <vt:lpstr>рабочий </vt:lpstr>
      <vt:lpstr>Себестоимость</vt:lpstr>
      <vt:lpstr>Средства защиты</vt:lpstr>
      <vt:lpstr>цена</vt:lpstr>
      <vt:lpstr>Электроэнергия.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64</cp:revision>
  <dcterms:created xsi:type="dcterms:W3CDTF">2014-03-24T08:52:22Z</dcterms:created>
  <dcterms:modified xsi:type="dcterms:W3CDTF">2022-01-31T00:24:11Z</dcterms:modified>
</cp:coreProperties>
</file>