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5AEAC-CD49-41DD-9D11-84C2FCAAF802}" type="datetimeFigureOut">
              <a:rPr lang="ru-RU" smtClean="0"/>
              <a:pPr/>
              <a:t>13.01.2016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91CFBB24-D725-47AC-8C6B-D7AC62373F0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5AEAC-CD49-41DD-9D11-84C2FCAAF802}" type="datetimeFigureOut">
              <a:rPr lang="ru-RU" smtClean="0"/>
              <a:pPr/>
              <a:t>13.01.2016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FBB24-D725-47AC-8C6B-D7AC62373F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5AEAC-CD49-41DD-9D11-84C2FCAAF802}" type="datetimeFigureOut">
              <a:rPr lang="ru-RU" smtClean="0"/>
              <a:pPr/>
              <a:t>13.01.2016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FBB24-D725-47AC-8C6B-D7AC62373F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5AEAC-CD49-41DD-9D11-84C2FCAAF802}" type="datetimeFigureOut">
              <a:rPr lang="ru-RU" smtClean="0"/>
              <a:pPr/>
              <a:t>13.01.2016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FBB24-D725-47AC-8C6B-D7AC62373F0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5AEAC-CD49-41DD-9D11-84C2FCAAF802}" type="datetimeFigureOut">
              <a:rPr lang="ru-RU" smtClean="0"/>
              <a:pPr/>
              <a:t>13.01.2016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91CFBB24-D725-47AC-8C6B-D7AC62373F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5AEAC-CD49-41DD-9D11-84C2FCAAF802}" type="datetimeFigureOut">
              <a:rPr lang="ru-RU" smtClean="0"/>
              <a:pPr/>
              <a:t>13.01.2016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FBB24-D725-47AC-8C6B-D7AC62373F0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5AEAC-CD49-41DD-9D11-84C2FCAAF802}" type="datetimeFigureOut">
              <a:rPr lang="ru-RU" smtClean="0"/>
              <a:pPr/>
              <a:t>13.01.2016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FBB24-D725-47AC-8C6B-D7AC62373F0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5AEAC-CD49-41DD-9D11-84C2FCAAF802}" type="datetimeFigureOut">
              <a:rPr lang="ru-RU" smtClean="0"/>
              <a:pPr/>
              <a:t>13.01.2016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FBB24-D725-47AC-8C6B-D7AC62373F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5AEAC-CD49-41DD-9D11-84C2FCAAF802}" type="datetimeFigureOut">
              <a:rPr lang="ru-RU" smtClean="0"/>
              <a:pPr/>
              <a:t>13.01.2016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FBB24-D725-47AC-8C6B-D7AC62373F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5AEAC-CD49-41DD-9D11-84C2FCAAF802}" type="datetimeFigureOut">
              <a:rPr lang="ru-RU" smtClean="0"/>
              <a:pPr/>
              <a:t>13.01.2016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FBB24-D725-47AC-8C6B-D7AC62373F0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5AEAC-CD49-41DD-9D11-84C2FCAAF802}" type="datetimeFigureOut">
              <a:rPr lang="ru-RU" smtClean="0"/>
              <a:pPr/>
              <a:t>13.01.2016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91CFBB24-D725-47AC-8C6B-D7AC62373F0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A75AEAC-CD49-41DD-9D11-84C2FCAAF802}" type="datetimeFigureOut">
              <a:rPr lang="ru-RU" smtClean="0"/>
              <a:pPr/>
              <a:t>13.01.2016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91CFBB24-D725-47AC-8C6B-D7AC62373F0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 учебной дисциплине: Основы экономики</a:t>
            </a:r>
          </a:p>
          <a:p>
            <a:r>
              <a:rPr lang="ru-RU" dirty="0" smtClean="0"/>
              <a:t>Выполнила: Репина Татьяна Николаевна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Сущность предприятия как основного звена экономики отрасли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1520" y="404664"/>
            <a:ext cx="8712968" cy="6120680"/>
          </a:xfrm>
        </p:spPr>
        <p:txBody>
          <a:bodyPr/>
          <a:lstStyle/>
          <a:p>
            <a:pPr>
              <a:buNone/>
            </a:pPr>
            <a:r>
              <a:rPr lang="ru-RU" sz="2800" dirty="0" smtClean="0"/>
              <a:t>В зависимости от </a:t>
            </a:r>
            <a:r>
              <a:rPr lang="ru-RU" sz="2800" b="1" dirty="0" smtClean="0"/>
              <a:t>используемых ресурсов </a:t>
            </a:r>
            <a:r>
              <a:rPr lang="ru-RU" sz="2800" dirty="0" smtClean="0"/>
              <a:t>предприятия делятся на:</a:t>
            </a:r>
          </a:p>
          <a:p>
            <a:r>
              <a:rPr lang="ru-RU" sz="2800" dirty="0" smtClean="0"/>
              <a:t>предприятия, использующие в основном трудовые ресурсы (трудоемкие);</a:t>
            </a:r>
          </a:p>
          <a:p>
            <a:r>
              <a:rPr lang="ru-RU" sz="2800" dirty="0" smtClean="0"/>
              <a:t>предприятия, интенсивно использующие средства производства (</a:t>
            </a:r>
            <a:r>
              <a:rPr lang="ru-RU" sz="2800" dirty="0" err="1" smtClean="0"/>
              <a:t>фондоемкие</a:t>
            </a:r>
            <a:r>
              <a:rPr lang="ru-RU" sz="2800" dirty="0" smtClean="0"/>
              <a:t>); </a:t>
            </a:r>
          </a:p>
          <a:p>
            <a:r>
              <a:rPr lang="ru-RU" sz="2800" dirty="0" smtClean="0"/>
              <a:t>предприятия, интенсивно использующие материалы (</a:t>
            </a:r>
            <a:r>
              <a:rPr lang="ru-RU" sz="2800" dirty="0" err="1" smtClean="0"/>
              <a:t>материалоемкие</a:t>
            </a:r>
            <a:r>
              <a:rPr lang="ru-RU" sz="2800" dirty="0" smtClean="0"/>
              <a:t>).</a:t>
            </a:r>
          </a:p>
          <a:p>
            <a:endParaRPr lang="ru-RU" sz="2800" dirty="0" smtClean="0"/>
          </a:p>
          <a:p>
            <a:pPr>
              <a:buNone/>
            </a:pPr>
            <a:r>
              <a:rPr lang="ru-RU" sz="2800" dirty="0" smtClean="0"/>
              <a:t>По </a:t>
            </a:r>
            <a:r>
              <a:rPr lang="ru-RU" sz="2800" b="1" dirty="0" smtClean="0"/>
              <a:t>форме собственности </a:t>
            </a:r>
            <a:r>
              <a:rPr lang="ru-RU" sz="2800" dirty="0" smtClean="0"/>
              <a:t>различают частные, государственные, муниципальные предприятия.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1520" y="548680"/>
            <a:ext cx="8712968" cy="547112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3200" dirty="0" smtClean="0"/>
              <a:t>По </a:t>
            </a:r>
            <a:r>
              <a:rPr lang="ru-RU" sz="3200" b="1" dirty="0" smtClean="0"/>
              <a:t>назначению</a:t>
            </a:r>
            <a:r>
              <a:rPr lang="ru-RU" sz="3200" dirty="0" smtClean="0"/>
              <a:t> готовой продукции предприятия классифицируются на предприятия, производящие средства производства (машины, оборудование, транспорт), и предприятия, производящие предметы потребления (продукты питания, одежду и т. д.).</a:t>
            </a:r>
          </a:p>
          <a:p>
            <a:pPr>
              <a:buNone/>
            </a:pPr>
            <a:r>
              <a:rPr lang="ru-RU" sz="3200" dirty="0" smtClean="0"/>
              <a:t>В зависимости от </a:t>
            </a:r>
            <a:r>
              <a:rPr lang="ru-RU" sz="3200" b="1" dirty="0" smtClean="0"/>
              <a:t>мощности</a:t>
            </a:r>
            <a:r>
              <a:rPr lang="ru-RU" sz="3200" dirty="0" smtClean="0"/>
              <a:t> производственного потенциала (размеров) предприятия делятся на крупные, средние и малые.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9512" y="332656"/>
            <a:ext cx="8712968" cy="6192688"/>
          </a:xfrm>
        </p:spPr>
        <p:txBody>
          <a:bodyPr/>
          <a:lstStyle/>
          <a:p>
            <a:pPr>
              <a:buNone/>
            </a:pPr>
            <a:r>
              <a:rPr lang="ru-RU" sz="3200" dirty="0" smtClean="0"/>
              <a:t>По </a:t>
            </a:r>
            <a:r>
              <a:rPr lang="ru-RU" sz="3200" b="1" dirty="0" smtClean="0"/>
              <a:t>организационно-правовой форме </a:t>
            </a:r>
            <a:r>
              <a:rPr lang="ru-RU" sz="3200" dirty="0" smtClean="0"/>
              <a:t>в соответствии с Гражданским кодексом РФ предприятия подразделяются на хозяйственные товарищества (полное товарищество и товарищество на вере), хозяйственные общества (общество с ограниченной ответственностью, общество с дополнительной ответственностью, акционерное общество), государственные и муниципальные унитарные предприятия и производственные кооперативы.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95536" y="404664"/>
            <a:ext cx="8291264" cy="5615136"/>
          </a:xfrm>
        </p:spPr>
        <p:txBody>
          <a:bodyPr/>
          <a:lstStyle/>
          <a:p>
            <a:pPr>
              <a:buNone/>
            </a:pPr>
            <a:r>
              <a:rPr lang="ru-RU" sz="3200" dirty="0" smtClean="0"/>
              <a:t>По </a:t>
            </a:r>
            <a:r>
              <a:rPr lang="ru-RU" sz="3200" b="1" dirty="0" smtClean="0"/>
              <a:t>характеру потребляемого сырья </a:t>
            </a:r>
            <a:r>
              <a:rPr lang="ru-RU" sz="3200" dirty="0" smtClean="0"/>
              <a:t>все предприятия группируются на предприятия добывающей промышленности </a:t>
            </a:r>
          </a:p>
          <a:p>
            <a:pPr>
              <a:buNone/>
            </a:pPr>
            <a:r>
              <a:rPr lang="ru-RU" sz="3200" dirty="0" smtClean="0"/>
              <a:t>    (</a:t>
            </a:r>
            <a:r>
              <a:rPr lang="ru-RU" sz="3200" dirty="0" err="1" smtClean="0"/>
              <a:t>нефте</a:t>
            </a:r>
            <a:r>
              <a:rPr lang="ru-RU" sz="3200" dirty="0" smtClean="0"/>
              <a:t>-, угледобывающие предприятия) и предприятия обрабатывающей промышленности (машиностроение, металлообработка).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1520" y="260648"/>
            <a:ext cx="8712968" cy="640871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По </a:t>
            </a:r>
            <a:r>
              <a:rPr lang="ru-RU" b="1" dirty="0" smtClean="0"/>
              <a:t>признаку технической и технологической общности </a:t>
            </a:r>
            <a:r>
              <a:rPr lang="ru-RU" dirty="0" smtClean="0"/>
              <a:t>выделяют четыре типа предприятий:</a:t>
            </a:r>
          </a:p>
          <a:p>
            <a:r>
              <a:rPr lang="ru-RU" dirty="0" smtClean="0"/>
              <a:t>с непрерывным процессом производства (предприятие работает 24 часа в сутки, например </a:t>
            </a:r>
            <a:r>
              <a:rPr lang="ru-RU" dirty="0" smtClean="0"/>
              <a:t>ГРЭС, </a:t>
            </a:r>
            <a:r>
              <a:rPr lang="ru-RU" dirty="0" err="1" smtClean="0"/>
              <a:t>хлебокомбинат</a:t>
            </a:r>
            <a:r>
              <a:rPr lang="ru-RU" dirty="0" smtClean="0"/>
              <a:t>); </a:t>
            </a:r>
          </a:p>
          <a:p>
            <a:r>
              <a:rPr lang="ru-RU" dirty="0" smtClean="0"/>
              <a:t>с дискретным (прерывным) процессом производства; </a:t>
            </a:r>
          </a:p>
          <a:p>
            <a:r>
              <a:rPr lang="ru-RU" dirty="0" smtClean="0"/>
              <a:t>с преобладанием механических процессов производства (предприятия мебельной, легкой промышленности);</a:t>
            </a:r>
          </a:p>
          <a:p>
            <a:r>
              <a:rPr lang="ru-RU" dirty="0" smtClean="0"/>
              <a:t>с преобладанием химических процессов производства (фармацевтическая, химическая отрасли промышленности).</a:t>
            </a:r>
          </a:p>
          <a:p>
            <a:r>
              <a:rPr lang="ru-RU" dirty="0" smtClean="0"/>
              <a:t>В зависимости от времени работы в течение года выделяют предприятия сезонного действия и предприятия круглогодичного действия.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Структура предприятия</a:t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23528" y="980728"/>
            <a:ext cx="8568952" cy="5616624"/>
          </a:xfrm>
        </p:spPr>
        <p:txBody>
          <a:bodyPr/>
          <a:lstStyle/>
          <a:p>
            <a:pPr>
              <a:buNone/>
            </a:pPr>
            <a:r>
              <a:rPr lang="ru-RU" sz="3200" b="1" dirty="0" smtClean="0"/>
              <a:t>Структура предприятия</a:t>
            </a:r>
            <a:r>
              <a:rPr lang="ru-RU" sz="3200" dirty="0" smtClean="0"/>
              <a:t>– это состав и соотношение его внутренних звеньев (цехов, участков, отделов, служб) и формы их взаимосвязи в процессе деятельности предприятия. </a:t>
            </a:r>
          </a:p>
          <a:p>
            <a:pPr>
              <a:buNone/>
            </a:pPr>
            <a:r>
              <a:rPr lang="ru-RU" sz="3200" dirty="0" smtClean="0"/>
              <a:t>Различают общую, производственную и организационную структуру управления предприятием.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9512" y="404664"/>
            <a:ext cx="8784976" cy="6192688"/>
          </a:xfrm>
        </p:spPr>
        <p:txBody>
          <a:bodyPr/>
          <a:lstStyle/>
          <a:p>
            <a:pPr>
              <a:buNone/>
            </a:pPr>
            <a:endParaRPr lang="ru-RU" sz="3200" dirty="0" smtClean="0"/>
          </a:p>
          <a:p>
            <a:pPr>
              <a:buNone/>
            </a:pPr>
            <a:r>
              <a:rPr lang="ru-RU" sz="3200" dirty="0" smtClean="0"/>
              <a:t>Под </a:t>
            </a:r>
            <a:r>
              <a:rPr lang="ru-RU" sz="3200" b="1" dirty="0" smtClean="0"/>
              <a:t>общей структурой</a:t>
            </a:r>
            <a:r>
              <a:rPr lang="ru-RU" sz="3200" dirty="0" smtClean="0"/>
              <a:t> предприятия понимается комплекс производственных и непроизводственных подразделений, их связи и соотношения по численности работников, площади, пропускной способности.</a:t>
            </a:r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3546365"/>
            <a:ext cx="4824536" cy="3073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1520" y="260648"/>
            <a:ext cx="8640960" cy="6336704"/>
          </a:xfrm>
        </p:spPr>
        <p:txBody>
          <a:bodyPr/>
          <a:lstStyle/>
          <a:p>
            <a:pPr>
              <a:buNone/>
            </a:pPr>
            <a:r>
              <a:rPr lang="ru-RU" sz="3200" dirty="0" smtClean="0"/>
              <a:t>К </a:t>
            </a:r>
            <a:r>
              <a:rPr lang="ru-RU" sz="3200" b="1" dirty="0" smtClean="0"/>
              <a:t>производственным </a:t>
            </a:r>
            <a:r>
              <a:rPr lang="ru-RU" sz="3200" dirty="0" smtClean="0"/>
              <a:t>подразделениям относят цеха и участки, в которых изготавливается основная продукция, материалы, полуфабрикаты, запчасти, вырабатываются различные виды энергии, осуществляются различные виды ремонта. </a:t>
            </a:r>
          </a:p>
          <a:p>
            <a:pPr>
              <a:buNone/>
            </a:pPr>
            <a:r>
              <a:rPr lang="ru-RU" sz="3200" dirty="0" smtClean="0"/>
              <a:t>К </a:t>
            </a:r>
            <a:r>
              <a:rPr lang="ru-RU" sz="3200" b="1" dirty="0" smtClean="0"/>
              <a:t>непроизводственным </a:t>
            </a:r>
            <a:r>
              <a:rPr lang="ru-RU" sz="3200" dirty="0" smtClean="0"/>
              <a:t>подразделениям относятся подразделения, обслуживающие работников предприятия: столовые, буфеты, медпункты, профилактории, клубы, жилищно-коммунальные отделы и т. п.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850106"/>
          </a:xfrm>
        </p:spPr>
        <p:txBody>
          <a:bodyPr/>
          <a:lstStyle/>
          <a:p>
            <a:r>
              <a:rPr lang="ru-RU" b="1" dirty="0" smtClean="0"/>
              <a:t>Цех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9512" y="980728"/>
            <a:ext cx="8784976" cy="5877272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Основной структурной единицей крупного предприятия принято считать </a:t>
            </a:r>
            <a:r>
              <a:rPr lang="ru-RU" b="1" dirty="0" smtClean="0"/>
              <a:t>цех </a:t>
            </a:r>
            <a:r>
              <a:rPr lang="ru-RU" dirty="0" smtClean="0"/>
              <a:t>– обособленное в административном отношении подразделение, где выполняются основные, вспомогательные или обслуживающие производственные процессы. </a:t>
            </a:r>
          </a:p>
          <a:p>
            <a:pPr>
              <a:buNone/>
            </a:pPr>
            <a:r>
              <a:rPr lang="ru-RU" dirty="0" smtClean="0"/>
              <a:t>Основными являются цеха, в которых непосредственно выполняются какие-либо стадии технологического процесса по превращению исходных сырья и материалов в готовую продукцию, на которой специализируется данное предприятие.</a:t>
            </a:r>
          </a:p>
          <a:p>
            <a:pPr>
              <a:buNone/>
            </a:pPr>
            <a:r>
              <a:rPr lang="ru-RU" dirty="0" smtClean="0"/>
              <a:t>К вспомогательным относятся цеха, обеспечивающие нормальное функционирование процесса производства (инструментальный, ремонтный, модельный, энергетический, паросиловой и др.).</a:t>
            </a:r>
          </a:p>
          <a:p>
            <a:pPr>
              <a:buNone/>
            </a:pPr>
            <a:r>
              <a:rPr lang="ru-RU" dirty="0" smtClean="0"/>
              <a:t>Обслуживающие цеха заняты оказанием различных услуг производству (транспортное, складское хозяйство, санитарно-технические устройства, телефонная связь, центральные заводские лаборатории). </a:t>
            </a:r>
          </a:p>
          <a:p>
            <a:pPr>
              <a:buNone/>
            </a:pPr>
            <a:r>
              <a:rPr lang="ru-RU" dirty="0" smtClean="0"/>
              <a:t>Побочные цеха занимаются переработкой отходов и побочных продуктов основного производства, а в подсобных цехах осуществляется деятельность, не связанная с </a:t>
            </a:r>
            <a:r>
              <a:rPr lang="ru-RU" dirty="0" err="1" smtClean="0"/>
              <a:t>производствен-ным</a:t>
            </a:r>
            <a:r>
              <a:rPr lang="ru-RU" dirty="0" smtClean="0"/>
              <a:t> профилем предприятия (производство тары, кирпича, сельскохозяйственной продукции).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Участок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9512" y="1447800"/>
            <a:ext cx="8784976" cy="51495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>Участок </a:t>
            </a:r>
            <a:r>
              <a:rPr lang="ru-RU" dirty="0" smtClean="0"/>
              <a:t>– это наименьшее административно-производственное подразделение, где коллектив рабочих выполняет однотипные технологические операции или различные операции по изготовлению однотипной продукции. </a:t>
            </a:r>
          </a:p>
          <a:p>
            <a:pPr>
              <a:buNone/>
            </a:pPr>
            <a:r>
              <a:rPr lang="ru-RU" dirty="0" smtClean="0"/>
              <a:t>В зависимости от характера участия в </a:t>
            </a:r>
            <a:r>
              <a:rPr lang="ru-RU" dirty="0" err="1" smtClean="0"/>
              <a:t>производствен-ном</a:t>
            </a:r>
            <a:r>
              <a:rPr lang="ru-RU" dirty="0" smtClean="0"/>
              <a:t> процессе участки делятся на основные и вспомогательные. </a:t>
            </a:r>
          </a:p>
          <a:p>
            <a:pPr>
              <a:buNone/>
            </a:pPr>
            <a:r>
              <a:rPr lang="ru-RU" dirty="0" smtClean="0"/>
              <a:t>Основные участки могут быть организованы по технологическому или предметному принципу. Каждый производственный участок представляет собой совокупность рабочих мест.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Цель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- изучить основные признаки, термины, понятия, значения, структуру, классификацию;</a:t>
            </a:r>
          </a:p>
          <a:p>
            <a:r>
              <a:rPr lang="ru-RU" dirty="0" smtClean="0"/>
              <a:t>- проанализировать виды разных понятий, преимущества и недостатки разных форм.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3333272"/>
            <a:ext cx="4248472" cy="329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Рабочее место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9512" y="1447800"/>
            <a:ext cx="8784976" cy="5410200"/>
          </a:xfrm>
        </p:spPr>
        <p:txBody>
          <a:bodyPr/>
          <a:lstStyle/>
          <a:p>
            <a:pPr>
              <a:buNone/>
            </a:pPr>
            <a:r>
              <a:rPr lang="ru-RU" sz="3200" b="1" dirty="0" smtClean="0"/>
              <a:t>Рабочее место </a:t>
            </a:r>
            <a:r>
              <a:rPr lang="ru-RU" sz="3200" dirty="0" smtClean="0"/>
              <a:t>– это зона приложения труда одного или нескольких работников, определенная на основании трудовых и других действующих норм и оснащенная необходимыми средствами.</a:t>
            </a:r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3428645"/>
            <a:ext cx="2725663" cy="3222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Управление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1520" y="1447800"/>
            <a:ext cx="8712968" cy="541020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Организационная структура </a:t>
            </a:r>
            <a:r>
              <a:rPr lang="ru-RU" b="1" dirty="0" smtClean="0"/>
              <a:t>управления</a:t>
            </a:r>
            <a:r>
              <a:rPr lang="ru-RU" dirty="0" smtClean="0"/>
              <a:t> предприятием – это упорядоченная совокупность управляющих служб, характеризующаяся определенными взаимосвязями и соподчинением.</a:t>
            </a:r>
          </a:p>
          <a:p>
            <a:pPr>
              <a:buNone/>
            </a:pPr>
            <a:r>
              <a:rPr lang="ru-RU" dirty="0" smtClean="0"/>
              <a:t>Группа руководителей и специалистов, на которую возложена ответственность за выработку и реализацию управленческих решений, составляет аппарат управления предприятием.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Контрольные вопросы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1. Что такое предприятие?</a:t>
            </a:r>
          </a:p>
          <a:p>
            <a:r>
              <a:rPr lang="ru-RU" dirty="0" smtClean="0"/>
              <a:t>2. Какие бывают предприятия?</a:t>
            </a:r>
          </a:p>
          <a:p>
            <a:r>
              <a:rPr lang="ru-RU" dirty="0" smtClean="0"/>
              <a:t>3. Почему предприятие считается основным звеном в экономике?</a:t>
            </a:r>
          </a:p>
          <a:p>
            <a:r>
              <a:rPr lang="ru-RU" dirty="0" smtClean="0"/>
              <a:t>4. Основные функции предприятия</a:t>
            </a:r>
          </a:p>
          <a:p>
            <a:r>
              <a:rPr lang="ru-RU" dirty="0" smtClean="0"/>
              <a:t>5. Структура предприятия</a:t>
            </a:r>
          </a:p>
          <a:p>
            <a:r>
              <a:rPr lang="ru-RU" dirty="0" smtClean="0"/>
              <a:t>6. Назвать основные подразделения предприятия</a:t>
            </a:r>
            <a:endParaRPr lang="ru-R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0609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Решить задачи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1520" y="908720"/>
            <a:ext cx="8712968" cy="576064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>Задача №1.</a:t>
            </a:r>
            <a:endParaRPr lang="ru-RU" dirty="0" smtClean="0"/>
          </a:p>
          <a:p>
            <a:r>
              <a:rPr lang="ru-RU" sz="3200" dirty="0" smtClean="0"/>
              <a:t>В первом квартале предприятие выпустило изделия по цене Ц=380 руб. за единицу. Общая величина постоянных расходов </a:t>
            </a:r>
            <a:r>
              <a:rPr lang="en-US" sz="3200" dirty="0" smtClean="0"/>
              <a:t>FC</a:t>
            </a:r>
            <a:r>
              <a:rPr lang="ru-RU" sz="3200" dirty="0" smtClean="0"/>
              <a:t>=720 тыс. руб., удельные переменные </a:t>
            </a:r>
            <a:r>
              <a:rPr lang="en-US" sz="3200" dirty="0" smtClean="0"/>
              <a:t>VC</a:t>
            </a:r>
            <a:r>
              <a:rPr lang="ru-RU" sz="3200" dirty="0" smtClean="0"/>
              <a:t>=300 руб. </a:t>
            </a:r>
          </a:p>
          <a:p>
            <a:r>
              <a:rPr lang="ru-RU" sz="3200" dirty="0" smtClean="0"/>
              <a:t>Во втором квартале общие постоянные расходы снизились на 2% (∆</a:t>
            </a:r>
            <a:r>
              <a:rPr lang="en-US" sz="3200" dirty="0" smtClean="0"/>
              <a:t>FC</a:t>
            </a:r>
            <a:r>
              <a:rPr lang="ru-RU" sz="3200" dirty="0" smtClean="0"/>
              <a:t>=0,02). Определить, как изменилась точка безубыточности ∆</a:t>
            </a:r>
            <a:r>
              <a:rPr lang="en-US" sz="3200" dirty="0" smtClean="0"/>
              <a:t>x</a:t>
            </a:r>
            <a:r>
              <a:rPr lang="ru-RU" sz="3200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1520" y="260648"/>
            <a:ext cx="8712968" cy="6336704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Задача №2.</a:t>
            </a:r>
            <a:endParaRPr lang="ru-RU" dirty="0" smtClean="0"/>
          </a:p>
          <a:p>
            <a:r>
              <a:rPr lang="ru-RU" sz="3200" dirty="0" smtClean="0"/>
              <a:t>Предприятие получило за год прибыль в размере П=1,2 млн. руб. </a:t>
            </a:r>
          </a:p>
          <a:p>
            <a:r>
              <a:rPr lang="ru-RU" sz="3200" dirty="0" smtClean="0"/>
              <a:t>Амортизационные отчисления за этот период А=0,85 млн. руб., условно-чистая продукция 3,15 млн. руб., материальные затраты - 2,5 млн. руб., незавершенное производство - 0,4 млн. руб. </a:t>
            </a:r>
          </a:p>
          <a:p>
            <a:r>
              <a:rPr lang="ru-RU" sz="3200" dirty="0" smtClean="0"/>
              <a:t>Определить величину чистой, товарной и валовой продукции.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Содержание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1. Понятие</a:t>
            </a:r>
          </a:p>
          <a:p>
            <a:r>
              <a:rPr lang="ru-RU" dirty="0" smtClean="0"/>
              <a:t>2. Характеристика предприятия</a:t>
            </a:r>
          </a:p>
          <a:p>
            <a:r>
              <a:rPr lang="ru-RU" dirty="0" smtClean="0"/>
              <a:t>3. Функции предприятий </a:t>
            </a:r>
          </a:p>
          <a:p>
            <a:r>
              <a:rPr lang="ru-RU" dirty="0" smtClean="0"/>
              <a:t>4. Классификация предприятий</a:t>
            </a:r>
          </a:p>
          <a:p>
            <a:r>
              <a:rPr lang="ru-RU" dirty="0" smtClean="0"/>
              <a:t>5. Структура предприятия</a:t>
            </a:r>
          </a:p>
          <a:p>
            <a:r>
              <a:rPr lang="ru-RU" dirty="0" smtClean="0"/>
              <a:t>6. Цех, участок, рабочее место, управление</a:t>
            </a:r>
            <a:br>
              <a:rPr lang="ru-RU" dirty="0" smtClean="0"/>
            </a:br>
            <a:r>
              <a:rPr lang="ru-RU" dirty="0" smtClean="0"/>
              <a:t> 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1700808"/>
            <a:ext cx="4030538" cy="3714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Введение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1520" y="1447800"/>
            <a:ext cx="8640960" cy="5149552"/>
          </a:xfrm>
        </p:spPr>
        <p:txBody>
          <a:bodyPr/>
          <a:lstStyle/>
          <a:p>
            <a:pPr>
              <a:buNone/>
            </a:pPr>
            <a:r>
              <a:rPr lang="ru-RU" sz="2800" dirty="0" smtClean="0"/>
              <a:t>Любая экономическая система существует на основе взаимодействия трех хозяйствующих субъектов: предприятий, государства и домашних хозяйств. </a:t>
            </a:r>
          </a:p>
          <a:p>
            <a:pPr>
              <a:buNone/>
            </a:pPr>
            <a:r>
              <a:rPr lang="ru-RU" sz="2800" dirty="0" smtClean="0"/>
              <a:t>Ведущим звеном экономики, ее основой являются предприятия, которые производят продукцию и услуги, сосредоточивают в своей собственности большую часть общественного капитала, определяют деловую активность экономики, обеспечивают занятость населения, формируют бюджет страны.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Понятие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23528" y="1447800"/>
            <a:ext cx="8568952" cy="5149552"/>
          </a:xfrm>
        </p:spPr>
        <p:txBody>
          <a:bodyPr/>
          <a:lstStyle/>
          <a:p>
            <a:r>
              <a:rPr lang="ru-RU" sz="3200" b="1" dirty="0" smtClean="0"/>
              <a:t>Предприятие </a:t>
            </a:r>
            <a:r>
              <a:rPr lang="ru-RU" sz="3200" dirty="0" smtClean="0"/>
              <a:t>– это самостоятельный хозяйствующий субъект, созданный предпринимателем или объединением предпринимателей для производства продукции, выполнения работ и оказания услуг с целью удовлетворения общественных потребностей и получения прибыли.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Характеристика предприятия 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9512" y="1447800"/>
            <a:ext cx="8784976" cy="5149552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 организационное единство подразумевает наличие на предприятии определенным образом организованного коллектива со своей внутренней структурой и порядком управления; </a:t>
            </a:r>
          </a:p>
          <a:p>
            <a:r>
              <a:rPr lang="ru-RU" dirty="0" smtClean="0"/>
              <a:t> производственно-техническое единство заключается в том, что предприятие объединяет экономические ресурсы для производства товаров и услуг, т. е. имеет конкретный комплекс средств производства, капитал, технологию;</a:t>
            </a:r>
          </a:p>
          <a:p>
            <a:r>
              <a:rPr lang="ru-RU" dirty="0" smtClean="0"/>
              <a:t> наличие обособленного имущества, которое предприятие самостоятельно использует в определенных целях;</a:t>
            </a:r>
          </a:p>
          <a:p>
            <a:r>
              <a:rPr lang="ru-RU" dirty="0" smtClean="0"/>
              <a:t> имущественная ответственность: предприятие несет полную ответственность своим имуществом по обязательствам, возникающим в процессе его деятельности;</a:t>
            </a:r>
          </a:p>
          <a:p>
            <a:r>
              <a:rPr lang="ru-RU" dirty="0" smtClean="0"/>
              <a:t>оперативно-хозяйственная и экономическая самостоятельность выражается в том, что предприятие само осуществляет разного рода сделки и операции, само получает прибыль и несет убытки.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922114"/>
          </a:xfrm>
        </p:spPr>
        <p:txBody>
          <a:bodyPr>
            <a:normAutofit/>
          </a:bodyPr>
          <a:lstStyle/>
          <a:p>
            <a:r>
              <a:rPr lang="ru-RU" b="1" dirty="0" smtClean="0"/>
              <a:t>Функции предприятий 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1520" y="836712"/>
            <a:ext cx="8712968" cy="5832648"/>
          </a:xfrm>
        </p:spPr>
        <p:txBody>
          <a:bodyPr>
            <a:normAutofit fontScale="62500" lnSpcReduction="20000"/>
          </a:bodyPr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ru-RU" sz="3100" dirty="0" smtClean="0"/>
              <a:t>бесперебойный и ритмичный выпуск высококачественной продукции в соответствии с имеющимися производственными возможностями;</a:t>
            </a:r>
          </a:p>
          <a:p>
            <a:r>
              <a:rPr lang="ru-RU" sz="3100" dirty="0" smtClean="0"/>
              <a:t> удовлетворение общественных потребностей в продукции, всемерный учет требований потребителей, формирование эффективной маркетинговой политики; </a:t>
            </a:r>
          </a:p>
          <a:p>
            <a:r>
              <a:rPr lang="ru-RU" sz="3100" dirty="0" smtClean="0"/>
              <a:t> эффективное использование производственных ресурсов (основного капитала, материальных, финансовых и трудовых ресурсов), повышение эффективности производства;</a:t>
            </a:r>
          </a:p>
          <a:p>
            <a:r>
              <a:rPr lang="ru-RU" sz="3100" dirty="0" smtClean="0"/>
              <a:t>разработка стратегии и тактики поведения предприятия на рынке; </a:t>
            </a:r>
          </a:p>
          <a:p>
            <a:r>
              <a:rPr lang="ru-RU" sz="3100" dirty="0" smtClean="0"/>
              <a:t>обеспечение конкурентоспособности предприятия и продукции, поддержание высокого имиджа предприятия;</a:t>
            </a:r>
          </a:p>
          <a:p>
            <a:r>
              <a:rPr lang="ru-RU" sz="3100" dirty="0" smtClean="0"/>
              <a:t>совершенствование организации производства, труда и управления; использование новейших достижений НТП в производстве; </a:t>
            </a:r>
          </a:p>
          <a:p>
            <a:r>
              <a:rPr lang="ru-RU" sz="3100" dirty="0" smtClean="0"/>
              <a:t>обеспечение социальной эффективности производства (рост квалификации и большей содержательности труда работников, повышение их уровня жизни, создании благоприятного морально-психологического климата в трудовом коллективе).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23528" y="476672"/>
            <a:ext cx="8568952" cy="612068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/>
              <a:t>Задачи предприятия определяются интересами его собственников, потенциалом и другими факторами внешней и внутренней среды. </a:t>
            </a:r>
          </a:p>
          <a:p>
            <a:pPr>
              <a:buNone/>
            </a:pPr>
            <a:r>
              <a:rPr lang="ru-RU" sz="2800" dirty="0" smtClean="0"/>
              <a:t>В современных условиях перед многими отечественными предприятиями нередко стоят совершенно иные цели и задачи. </a:t>
            </a:r>
          </a:p>
          <a:p>
            <a:pPr>
              <a:buNone/>
            </a:pPr>
            <a:r>
              <a:rPr lang="ru-RU" sz="2800" dirty="0" smtClean="0"/>
              <a:t>Так, основной целью может являться не получение прибыли, а, например, обеспечение стабильной работы предприятия, завоевание рынка, бесперебойная реализация продукции или своевременная выплата достойной заработной платы работникам.</a:t>
            </a:r>
          </a:p>
          <a:p>
            <a:endParaRPr lang="ru-RU" sz="2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147248" cy="50405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3600" b="1" dirty="0" smtClean="0"/>
              <a:t>Основными признаками классификации предприятий являются: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1520" y="980728"/>
            <a:ext cx="8712968" cy="5039072"/>
          </a:xfrm>
        </p:spPr>
        <p:txBody>
          <a:bodyPr>
            <a:normAutofit lnSpcReduction="10000"/>
          </a:bodyPr>
          <a:lstStyle/>
          <a:p>
            <a:r>
              <a:rPr lang="ru-RU" sz="3200" dirty="0" smtClean="0"/>
              <a:t>отраслевая принадлежность; </a:t>
            </a:r>
          </a:p>
          <a:p>
            <a:r>
              <a:rPr lang="ru-RU" sz="3200" dirty="0" smtClean="0"/>
              <a:t>структура производства; </a:t>
            </a:r>
          </a:p>
          <a:p>
            <a:r>
              <a:rPr lang="ru-RU" sz="3200" dirty="0" smtClean="0"/>
              <a:t>используемые ресурсы;</a:t>
            </a:r>
          </a:p>
          <a:p>
            <a:r>
              <a:rPr lang="ru-RU" sz="3200" dirty="0" smtClean="0"/>
              <a:t>назначение готовой продукции;</a:t>
            </a:r>
          </a:p>
          <a:p>
            <a:r>
              <a:rPr lang="ru-RU" sz="3200" dirty="0" smtClean="0"/>
              <a:t>размеры; </a:t>
            </a:r>
          </a:p>
          <a:p>
            <a:r>
              <a:rPr lang="ru-RU" sz="3200" dirty="0" smtClean="0"/>
              <a:t>форма собственности; </a:t>
            </a:r>
          </a:p>
          <a:p>
            <a:r>
              <a:rPr lang="ru-RU" sz="3200" dirty="0" smtClean="0"/>
              <a:t>организационно-правовая форма;</a:t>
            </a:r>
          </a:p>
          <a:p>
            <a:r>
              <a:rPr lang="ru-RU" sz="3200" dirty="0" smtClean="0"/>
              <a:t>технологическая и техническая общность;</a:t>
            </a:r>
          </a:p>
          <a:p>
            <a:r>
              <a:rPr lang="ru-RU" sz="3200" dirty="0" smtClean="0"/>
              <a:t> время работы в течение года.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75</TotalTime>
  <Words>1001</Words>
  <Application>Microsoft Office PowerPoint</Application>
  <PresentationFormat>Экран (4:3)</PresentationFormat>
  <Paragraphs>101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Справедливость</vt:lpstr>
      <vt:lpstr>Сущность предприятия как основного звена экономики отрасли</vt:lpstr>
      <vt:lpstr>Цель</vt:lpstr>
      <vt:lpstr>Содержание</vt:lpstr>
      <vt:lpstr>Введение</vt:lpstr>
      <vt:lpstr>Понятие</vt:lpstr>
      <vt:lpstr>Характеристика предприятия </vt:lpstr>
      <vt:lpstr>Функции предприятий </vt:lpstr>
      <vt:lpstr>Слайд 8</vt:lpstr>
      <vt:lpstr>         Основными признаками классификации предприятий являются:</vt:lpstr>
      <vt:lpstr>Слайд 10</vt:lpstr>
      <vt:lpstr>Слайд 11</vt:lpstr>
      <vt:lpstr>Слайд 12</vt:lpstr>
      <vt:lpstr>Слайд 13</vt:lpstr>
      <vt:lpstr>Слайд 14</vt:lpstr>
      <vt:lpstr>Структура предприятия </vt:lpstr>
      <vt:lpstr>Слайд 16</vt:lpstr>
      <vt:lpstr>Слайд 17</vt:lpstr>
      <vt:lpstr>Цех</vt:lpstr>
      <vt:lpstr>Участок</vt:lpstr>
      <vt:lpstr>Рабочее место</vt:lpstr>
      <vt:lpstr>Управление</vt:lpstr>
      <vt:lpstr>Контрольные вопросы</vt:lpstr>
      <vt:lpstr>Решить задачи</vt:lpstr>
      <vt:lpstr>Слайд 24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Сущность предприятия как основного звена экономики отрасли</dc:title>
  <dc:creator>Татьяна27061959СЕР</dc:creator>
  <cp:lastModifiedBy>Admin</cp:lastModifiedBy>
  <cp:revision>9</cp:revision>
  <dcterms:created xsi:type="dcterms:W3CDTF">2013-01-23T11:59:15Z</dcterms:created>
  <dcterms:modified xsi:type="dcterms:W3CDTF">2016-01-13T10:39:04Z</dcterms:modified>
</cp:coreProperties>
</file>