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68E0B7-D1B0-43E5-B2D7-89B594219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69D940-7A80-4095-A212-B50F25011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4BF36E-48DC-4F0E-A0C6-6AA06621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AC5E66-7472-40C0-B0EC-3D2149F9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37F1C4-2D5C-4A6D-A7C9-44C1DA01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27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A728E-9884-446E-BA14-BBDC9E4C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21B46D-47BA-40A1-BD8F-1F6D412FA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DE5DC0-BE3D-4905-9753-8B58497A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57024D-E867-4DE5-A1FA-5690846F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A42B20-BD0D-497B-B595-955F373B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07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62A2B5-62B8-4219-A741-35C22E3C1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6886AB-5B2F-4B0E-8655-AB089A7C2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E6F03E-C6BC-4958-B0E0-7EB4674A0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F536FE-ED8C-4C5F-93E0-E34965CA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6D403E-AA34-4901-90E5-6D9146A8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49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75121-05F0-4357-BDD1-56B593200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F339C6-4EE3-4745-81A1-F481060BD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D8B05A-DF5A-4059-8754-4E42B0928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31930B-B455-4ADB-BA2D-4076250B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AD7FAF-35B4-44B4-A17C-D86468E7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24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C9929-C506-469C-ACF2-5A907D5E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F1D915-2AFC-45AD-BF9D-936566E73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415587-5983-4179-97AB-3C0302156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AA0413-994C-43FD-A006-E782CA7E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A6FD3E-E489-47AA-AC04-A87D377A4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1F76DF-D44A-497C-99AC-1465749D3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2C16F6-46D2-4D88-8AC0-EA85B3A9B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9048CA-82EA-4B92-B547-CDA694419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90AF1C-BEEF-4E3C-B621-B0820552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66AAEC-540C-4216-9306-FCDD34319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392E76-3AC0-4CE5-9ABE-AFC631F1F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76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7D3C0-B9CF-45BC-A080-21B58CF0D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46C78D-978F-4E2C-8558-3E4201CEE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C73D54-3536-4360-8F01-30AB154E5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E10CB7-5A40-4E87-91AB-BF3FB52CA5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90668E-4F7D-4EFF-93AD-979D2848A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F22BCF-B534-44E2-A3F7-6D264B2B4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8A11D8F-9441-4C41-941C-E72487952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D5F8FA-B047-46EA-90B7-47FB56D0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14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033DB2-EFC1-4572-A783-53CC57B00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BE9C6E6-5E8D-4EE2-8C55-5449463A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FD2D366-565A-4723-8350-F453F0A2B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6D7D34E-911A-43FF-A2D9-7BECB07B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80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D849E18-9E13-40E9-9CDD-D41AA5D65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718446F-50AC-449C-B018-60E0E323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2DF963-FF36-433E-A130-95B4E5241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54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B5657-DD7C-4970-945B-42F194DF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3DD029-B3CD-491F-AD74-DC9CDA6A8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24056E-7E7D-4201-820D-E363D4107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C8E261-9E8B-45DC-85CB-C556A67A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24EEAA-F73E-4472-B7B3-31F9F814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6E3610-CA39-450C-8D37-2B91D9EED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38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F5A15-B13A-4A21-B4D7-CD42A7FF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88F5F5-2370-44D3-A5EA-F03FB3135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994417-F208-4135-AC9A-865E6FEA7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EDF0A3-4C16-48EE-BB3F-67061434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583382-3392-4CB5-86F9-4DCE2AFE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24AF8C-76BB-4CC0-9F0F-C9EF1C15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72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4C5DAC-651B-428C-BCDB-38C05CDB7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496B66-DA66-445B-947B-E442C0E96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7C315B-332A-4EB8-B69C-74530A775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E22C3-4DE8-4289-A3FE-846FA6173062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F9350D-B702-4076-9CB6-A40B21FA6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48F78A-83F8-4A23-81E5-F00EBA182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26597-FB61-428E-9296-D572A07F1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94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2AA7D-AD22-4AB7-A770-8C60E163D3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Режимы работы электрических цепей</a:t>
            </a:r>
            <a:b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6E678F-BA02-40AE-BB4A-30FEA6582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81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9DD7DE-B709-4D11-8DBF-8FAC0491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зависимости от соотношения сопротивления источника и нагрузки различают четыре режима электрической цепи: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F68409-2F5D-4E39-A7C3-C1BCC761B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1825625"/>
            <a:ext cx="11415252" cy="466725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>
                <a:effectLst/>
                <a:latin typeface="Arial" panose="020B0604020202020204" pitchFamily="34" charset="0"/>
              </a:rPr>
              <a:t>1. Рабочие </a:t>
            </a:r>
            <a:r>
              <a:rPr lang="en-US" b="1">
                <a:effectLst/>
                <a:latin typeface="Arial" panose="020B0604020202020204" pitchFamily="34" charset="0"/>
              </a:rPr>
              <a:t> (</a:t>
            </a:r>
            <a:r>
              <a:rPr lang="ru-RU" b="0" i="0">
                <a:solidFill>
                  <a:srgbClr val="45484E"/>
                </a:solidFill>
                <a:effectLst/>
                <a:latin typeface="CirceRounded"/>
              </a:rPr>
              <a:t>от </a:t>
            </a:r>
            <a:r>
              <a:rPr lang="ru-RU" b="0" i="0" dirty="0">
                <a:solidFill>
                  <a:srgbClr val="45484E"/>
                </a:solidFill>
                <a:effectLst/>
                <a:latin typeface="CirceRounded"/>
              </a:rPr>
              <a:t>короткого замыкания до холостого хода</a:t>
            </a:r>
            <a:r>
              <a:rPr lang="en-US" b="0" i="0" dirty="0">
                <a:solidFill>
                  <a:srgbClr val="45484E"/>
                </a:solidFill>
                <a:effectLst/>
                <a:latin typeface="CirceRounded"/>
              </a:rPr>
              <a:t>) </a:t>
            </a:r>
            <a:r>
              <a:rPr lang="ru-RU" b="1" dirty="0">
                <a:effectLst/>
                <a:latin typeface="Arial" panose="020B0604020202020204" pitchFamily="34" charset="0"/>
              </a:rPr>
              <a:t>––</a:t>
            </a:r>
          </a:p>
          <a:p>
            <a:pPr marL="0" indent="0" algn="just">
              <a:buNone/>
            </a:pP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номинальный 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=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все параметры цепи соответствуют расчётным, т.е. номинальным );</a:t>
            </a:r>
          </a:p>
          <a:p>
            <a:pPr marL="0" indent="0" algn="just">
              <a:buNone/>
            </a:pP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согласованный 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=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обеспечивает передачу максимальной мощности от источника к нагрузке при КПД 50 %).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2.Предельные ––</a:t>
            </a:r>
          </a:p>
          <a:p>
            <a:pPr marL="0" indent="0" algn="just">
              <a:buNone/>
            </a:pP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холостого хода 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</a:t>
            </a:r>
            <a:r>
              <a:rPr lang="ru-RU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разрыв электрической цепи, напряжение на выходных разъёмах равно ЭДС);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•короткого замыкания (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Rн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Rвн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характеризуется высоким значением силы тока, которая ограничена только внутренним сопротивлением источника, обычно является аварийным режимом).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68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1DBBC-1D3A-42DA-B742-50CC5B0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Номинальный режим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E50D72-7F2A-42BD-9F74-635225337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21275"/>
          </a:xfrm>
        </p:spPr>
        <p:txBody>
          <a:bodyPr>
            <a:normAutofit fontScale="92500"/>
          </a:bodyPr>
          <a:lstStyle/>
          <a:p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</a:rPr>
              <a:t>Режим электрической цепи при котором сопротивление нагрузки соответствует паспортному или расчётному.</a:t>
            </a: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Номинальный режим является основным рабочим режимом любой электрической цепи.</a:t>
            </a: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Номинальному режиму соответствует номинальные или расчётные значения напряжения (</a:t>
            </a:r>
            <a:r>
              <a:rPr lang="ru-RU" sz="3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 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= </a:t>
            </a:r>
            <a:r>
              <a:rPr lang="ru-RU" sz="32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</a:t>
            </a:r>
            <a:r>
              <a:rPr lang="ru-RU" sz="2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и тока (</a:t>
            </a:r>
            <a:r>
              <a:rPr lang="ru-RU" sz="3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 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= </a:t>
            </a:r>
            <a:r>
              <a:rPr lang="ru-RU" sz="32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sz="22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Параметры номинального режима приводятся в паспорте устройства а также на паспортной табличке (шильдике), расположенном на корпусе устройства.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1789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E525D-E45B-41D5-8675-EEC93393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Согласованный режим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CDD138-557A-4E3E-94BB-B6C64AFB9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968" y="1474839"/>
            <a:ext cx="10515600" cy="4702124"/>
          </a:xfrm>
        </p:spPr>
        <p:txBody>
          <a:bodyPr>
            <a:normAutofit lnSpcReduction="10000"/>
          </a:bodyPr>
          <a:lstStyle/>
          <a:p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режим электрической цепи, в котором сопротивление нагрузки равно внутреннему сопротивлению источника (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н = 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ru-RU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вн</a:t>
            </a:r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</a:rPr>
              <a:t>) </a:t>
            </a:r>
          </a:p>
          <a:p>
            <a:r>
              <a:rPr lang="ru-RU" sz="4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Характерной особенностью является максимум передаваемой мощность от источника к нагрузке.</a:t>
            </a:r>
          </a:p>
          <a:p>
            <a:r>
              <a:rPr lang="ru-RU" sz="4000" b="1" i="1" dirty="0">
                <a:solidFill>
                  <a:srgbClr val="000000"/>
                </a:solidFill>
                <a:latin typeface="Arial" panose="020B0604020202020204" pitchFamily="34" charset="0"/>
              </a:rPr>
              <a:t>КПД =50%, очень маленький</a:t>
            </a:r>
            <a:endParaRPr lang="ru-RU" sz="4000" b="1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4359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18E009-4042-4DA4-A7D9-BD2513948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 холостого хода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172173-2B18-4CB5-84A6-781B82609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845"/>
            <a:ext cx="10515600" cy="4761118"/>
          </a:xfrm>
        </p:spPr>
        <p:txBody>
          <a:bodyPr/>
          <a:lstStyle/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 электрической цепи, в котором сопротивление нагрузки значительно 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превышает внутренне </a:t>
            </a:r>
            <a:r>
              <a:rPr lang="ru-RU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сопротивление источника.</a:t>
            </a:r>
          </a:p>
          <a:p>
            <a:pPr algn="just"/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Говоря о режиме холостого хода, обычно, подразумевают работу без нагрузки, что, в случае электрических цепей, соответствует бесконечно большому сопротивлению или разрыву цепи.</a:t>
            </a:r>
          </a:p>
          <a:p>
            <a:pPr algn="just"/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Режиму холостого хода соответствует максимум напряжения (будет равно ЭДС: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хх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= </a:t>
            </a:r>
            <a:r>
              <a:rPr lang="ru-RU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и равенство нулю тока (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хх</a:t>
            </a:r>
            <a:r>
              <a:rPr lang="ru-RU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= 0).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34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ADBD12-DF30-4DBB-AD55-52DDFC2EC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 короткого замыкания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4C94D5-1484-49A2-A5A7-200C50A12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342103"/>
            <a:ext cx="10987549" cy="515077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 электрической цепи, в котором сопротивление нагрузки значительно </a:t>
            </a:r>
            <a:r>
              <a:rPr lang="ru-RU" sz="3200" b="1" i="1" dirty="0">
                <a:solidFill>
                  <a:srgbClr val="000000"/>
                </a:solidFill>
                <a:latin typeface="Arial" panose="020B0604020202020204" pitchFamily="34" charset="0"/>
              </a:rPr>
              <a:t>ниже внутреннего </a:t>
            </a:r>
            <a:r>
              <a:rPr lang="ru-RU" sz="32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сопротивления источника</a:t>
            </a:r>
            <a:r>
              <a:rPr lang="ru-RU" sz="3200" b="1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sz="32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Говоря о режиме короткого замыкания, обычно, подразумевают аварийный режим вызванный разрушением изоляции или попаданием в цепь постороннего предмета.</a:t>
            </a:r>
          </a:p>
          <a:p>
            <a:pPr algn="just"/>
            <a:r>
              <a:rPr lang="ru-RU" sz="32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Режиму короткого замыкания соответствует минимум напряжения (</a:t>
            </a:r>
            <a:r>
              <a:rPr lang="ru-RU" sz="32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кз</a:t>
            </a:r>
            <a:r>
              <a:rPr lang="ru-RU" sz="32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= 0) и большое значение тока (фактически ток ограничен внутренним сопротивлением источника, </a:t>
            </a:r>
            <a:r>
              <a:rPr lang="ru-RU" sz="32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sz="24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кз</a:t>
            </a:r>
            <a:r>
              <a:rPr lang="ru-RU" sz="32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→ ∞).</a:t>
            </a:r>
          </a:p>
          <a:p>
            <a:pPr algn="just"/>
            <a:endParaRPr lang="ru-RU" sz="3200" b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48117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0C86E-2711-449B-95D4-7EFA0D3D4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Сводная таблица параметров основных режимов электрической цепи</a:t>
            </a:r>
            <a:b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0A6024F-082A-42E1-AA5C-2AD1567627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980201"/>
              </p:ext>
            </p:extLst>
          </p:nvPr>
        </p:nvGraphicFramePr>
        <p:xfrm>
          <a:off x="457200" y="1825624"/>
          <a:ext cx="10896600" cy="3749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150">
                  <a:extLst>
                    <a:ext uri="{9D8B030D-6E8A-4147-A177-3AD203B41FA5}">
                      <a16:colId xmlns:a16="http://schemas.microsoft.com/office/drawing/2014/main" val="1139491383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4123958524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941836137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751574507"/>
                    </a:ext>
                  </a:extLst>
                </a:gridCol>
              </a:tblGrid>
              <a:tr h="74985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dirty="0">
                          <a:effectLst/>
                          <a:latin typeface="Arial" panose="020B0604020202020204" pitchFamily="34" charset="0"/>
                        </a:rPr>
                        <a:t>Режим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Сопротивление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Напряжение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Сила тока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7351285"/>
                  </a:ext>
                </a:extLst>
              </a:tr>
              <a:tr h="74985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dirty="0">
                          <a:effectLst/>
                          <a:latin typeface="Arial" panose="020B0604020202020204" pitchFamily="34" charset="0"/>
                        </a:rPr>
                        <a:t>Номинальный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н = </a:t>
                      </a:r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 dirty="0" err="1">
                          <a:effectLst/>
                          <a:latin typeface="Arial" panose="020B0604020202020204" pitchFamily="34" charset="0"/>
                        </a:rPr>
                        <a:t>нн</a:t>
                      </a:r>
                      <a:endParaRPr lang="ru-RU" sz="3200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н = </a:t>
                      </a:r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lang="ru-RU" sz="3200" b="1" dirty="0" err="1">
                          <a:effectLst/>
                          <a:latin typeface="Arial" panose="020B0604020202020204" pitchFamily="34" charset="0"/>
                        </a:rPr>
                        <a:t>нн</a:t>
                      </a:r>
                      <a:endParaRPr lang="ru-RU" sz="3200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 err="1"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н = </a:t>
                      </a:r>
                      <a:r>
                        <a:rPr lang="en-US" sz="3200" b="1" i="1" dirty="0" err="1"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lang="ru-RU" sz="3200" b="1" dirty="0" err="1">
                          <a:effectLst/>
                          <a:latin typeface="Arial" panose="020B0604020202020204" pitchFamily="34" charset="0"/>
                        </a:rPr>
                        <a:t>нн</a:t>
                      </a:r>
                      <a:endParaRPr lang="ru-RU" sz="3200" b="1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2098193"/>
                  </a:ext>
                </a:extLst>
              </a:tr>
              <a:tr h="74985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Согласованный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н = </a:t>
                      </a:r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вн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––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––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04535791"/>
                  </a:ext>
                </a:extLst>
              </a:tr>
              <a:tr h="74985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Холостого хода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н </a:t>
                      </a:r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вн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lang="ru-RU" sz="3200" b="1" i="1" dirty="0">
                          <a:effectLst/>
                          <a:latin typeface="Arial" panose="020B0604020202020204" pitchFamily="34" charset="0"/>
                        </a:rPr>
                        <a:t>н = </a:t>
                      </a:r>
                      <a:r>
                        <a:rPr lang="en-US" sz="3200" b="1" i="1" dirty="0"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 err="1"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н → 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754518"/>
                  </a:ext>
                </a:extLst>
              </a:tr>
              <a:tr h="74985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>
                          <a:effectLst/>
                          <a:latin typeface="Arial" panose="020B0604020202020204" pitchFamily="34" charset="0"/>
                        </a:rPr>
                        <a:t>Короткого замыкания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н </a:t>
                      </a:r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R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вн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>
                          <a:effectLst/>
                          <a:latin typeface="Arial" panose="020B0604020202020204" pitchFamily="34" charset="0"/>
                        </a:rPr>
                        <a:t>u</a:t>
                      </a:r>
                      <a:r>
                        <a:rPr lang="ru-RU" sz="3200" b="1">
                          <a:effectLst/>
                          <a:latin typeface="Arial" panose="020B0604020202020204" pitchFamily="34" charset="0"/>
                        </a:rPr>
                        <a:t>н → 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1" dirty="0" err="1"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lang="ru-RU" sz="3200" b="1" dirty="0">
                          <a:effectLst/>
                          <a:latin typeface="Arial" panose="020B0604020202020204" pitchFamily="34" charset="0"/>
                        </a:rPr>
                        <a:t>н → ∞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0666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689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417</Words>
  <Application>Microsoft Office PowerPoint</Application>
  <PresentationFormat>Широкоэкранный</PresentationFormat>
  <Paragraphs>46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CirceRounded</vt:lpstr>
      <vt:lpstr>Тема Office</vt:lpstr>
      <vt:lpstr>Режимы работы электрических цепей </vt:lpstr>
      <vt:lpstr>В зависимости от соотношения сопротивления источника и нагрузки различают четыре режима электрической цепи:</vt:lpstr>
      <vt:lpstr>Номинальный режим</vt:lpstr>
      <vt:lpstr>Согласованный режим</vt:lpstr>
      <vt:lpstr>Режим холостого хода</vt:lpstr>
      <vt:lpstr>Режим короткого замыкания </vt:lpstr>
      <vt:lpstr>Сводная таблица параметров основных режимов электрической цепи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Режимы работы электрических цепей </dc:title>
  <dc:creator>Юлия Жарова</dc:creator>
  <cp:lastModifiedBy>Юлия Жарова</cp:lastModifiedBy>
  <cp:revision>3</cp:revision>
  <dcterms:created xsi:type="dcterms:W3CDTF">2021-10-20T03:39:53Z</dcterms:created>
  <dcterms:modified xsi:type="dcterms:W3CDTF">2021-10-27T03:49:14Z</dcterms:modified>
</cp:coreProperties>
</file>