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55" r:id="rId3"/>
    <p:sldId id="356" r:id="rId4"/>
    <p:sldId id="327" r:id="rId5"/>
    <p:sldId id="315" r:id="rId6"/>
    <p:sldId id="313" r:id="rId7"/>
    <p:sldId id="357" r:id="rId8"/>
    <p:sldId id="268" r:id="rId9"/>
    <p:sldId id="316" r:id="rId10"/>
    <p:sldId id="317" r:id="rId11"/>
    <p:sldId id="328" r:id="rId12"/>
    <p:sldId id="329" r:id="rId13"/>
    <p:sldId id="332" r:id="rId14"/>
    <p:sldId id="333" r:id="rId15"/>
    <p:sldId id="330" r:id="rId16"/>
    <p:sldId id="338" r:id="rId17"/>
    <p:sldId id="339" r:id="rId18"/>
    <p:sldId id="340" r:id="rId19"/>
    <p:sldId id="341" r:id="rId20"/>
    <p:sldId id="335" r:id="rId21"/>
    <p:sldId id="336" r:id="rId22"/>
    <p:sldId id="337" r:id="rId23"/>
    <p:sldId id="349" r:id="rId24"/>
    <p:sldId id="351" r:id="rId25"/>
    <p:sldId id="35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ABBA88-0DD4-4932-9D54-2A6F12821DC5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19492D-D426-4787-A73D-532FD5AD0B6C}">
      <dgm:prSet phldrT="[Текст]"/>
      <dgm:spPr/>
      <dgm:t>
        <a:bodyPr/>
        <a:lstStyle/>
        <a:p>
          <a:r>
            <a:rPr lang="ru-RU" dirty="0" smtClean="0"/>
            <a:t>монолитные (цельные) из бронзы, чугуна, керамики, металлокерамики, пластмассы</a:t>
          </a:r>
          <a:endParaRPr lang="ru-RU" dirty="0"/>
        </a:p>
      </dgm:t>
    </dgm:pt>
    <dgm:pt modelId="{FC58BBC5-BEBB-467E-91B2-108E3902B9B0}" type="parTrans" cxnId="{24CB6390-75CB-4DEB-AD56-6AC10AFDC1CA}">
      <dgm:prSet/>
      <dgm:spPr/>
      <dgm:t>
        <a:bodyPr/>
        <a:lstStyle/>
        <a:p>
          <a:endParaRPr lang="ru-RU"/>
        </a:p>
      </dgm:t>
    </dgm:pt>
    <dgm:pt modelId="{7B631166-8D8C-433E-B25D-8EF3FC06FE5A}" type="sibTrans" cxnId="{24CB6390-75CB-4DEB-AD56-6AC10AFDC1CA}">
      <dgm:prSet/>
      <dgm:spPr/>
      <dgm:t>
        <a:bodyPr/>
        <a:lstStyle/>
        <a:p>
          <a:endParaRPr lang="ru-RU"/>
        </a:p>
      </dgm:t>
    </dgm:pt>
    <dgm:pt modelId="{D73E9B36-2642-470A-8887-6601730CA1F3}">
      <dgm:prSet phldrT="[Текст]"/>
      <dgm:spPr/>
      <dgm:t>
        <a:bodyPr/>
        <a:lstStyle/>
        <a:p>
          <a:r>
            <a:rPr lang="ru-RU" dirty="0" smtClean="0"/>
            <a:t>Заливные – внутрь поверхности заливают баббит слоем  около </a:t>
          </a:r>
          <a:br>
            <a:rPr lang="ru-RU" dirty="0" smtClean="0"/>
          </a:br>
          <a:r>
            <a:rPr lang="ru-RU" dirty="0" smtClean="0"/>
            <a:t>1 мм</a:t>
          </a:r>
          <a:endParaRPr lang="ru-RU" dirty="0"/>
        </a:p>
      </dgm:t>
    </dgm:pt>
    <dgm:pt modelId="{07BA91AD-5EB2-4FD5-B069-A6C3B6795534}" type="parTrans" cxnId="{BCEEE41E-FF7C-47BB-9C30-E333428D8D4B}">
      <dgm:prSet/>
      <dgm:spPr/>
      <dgm:t>
        <a:bodyPr/>
        <a:lstStyle/>
        <a:p>
          <a:endParaRPr lang="ru-RU"/>
        </a:p>
      </dgm:t>
    </dgm:pt>
    <dgm:pt modelId="{77A6A1B5-1629-45ED-8C7C-1B042C79F881}" type="sibTrans" cxnId="{BCEEE41E-FF7C-47BB-9C30-E333428D8D4B}">
      <dgm:prSet/>
      <dgm:spPr/>
      <dgm:t>
        <a:bodyPr/>
        <a:lstStyle/>
        <a:p>
          <a:endParaRPr lang="ru-RU"/>
        </a:p>
      </dgm:t>
    </dgm:pt>
    <dgm:pt modelId="{67231567-B2AA-43E4-AEBB-BE9A2F05CB34}">
      <dgm:prSet phldrT="[Текст]"/>
      <dgm:spPr/>
      <dgm:t>
        <a:bodyPr/>
        <a:lstStyle/>
        <a:p>
          <a:r>
            <a:rPr lang="ru-RU" dirty="0" smtClean="0"/>
            <a:t>самоустанавливающиеся –сегменты  могут поворачиваться вокруг оси</a:t>
          </a:r>
          <a:endParaRPr lang="ru-RU" dirty="0"/>
        </a:p>
      </dgm:t>
    </dgm:pt>
    <dgm:pt modelId="{46EE06C1-55D0-4ACF-8190-73DB12E24FA4}" type="parTrans" cxnId="{BCBEDDBE-707B-4507-B34C-FC0DA8485AB9}">
      <dgm:prSet/>
      <dgm:spPr/>
      <dgm:t>
        <a:bodyPr/>
        <a:lstStyle/>
        <a:p>
          <a:endParaRPr lang="ru-RU"/>
        </a:p>
      </dgm:t>
    </dgm:pt>
    <dgm:pt modelId="{83CCCB79-5CCE-4E5A-BB5C-7D75A26A5FE5}" type="sibTrans" cxnId="{BCBEDDBE-707B-4507-B34C-FC0DA8485AB9}">
      <dgm:prSet/>
      <dgm:spPr/>
      <dgm:t>
        <a:bodyPr/>
        <a:lstStyle/>
        <a:p>
          <a:endParaRPr lang="ru-RU"/>
        </a:p>
      </dgm:t>
    </dgm:pt>
    <dgm:pt modelId="{116E69F1-689C-49EC-8397-BEA93423D230}" type="pres">
      <dgm:prSet presAssocID="{26ABBA88-0DD4-4932-9D54-2A6F12821D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6C337-2517-4E74-978C-93C5428A5347}" type="pres">
      <dgm:prSet presAssocID="{5519492D-D426-4787-A73D-532FD5AD0B6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390C2-2C5E-4A05-85BC-482FF43FFF4F}" type="pres">
      <dgm:prSet presAssocID="{7B631166-8D8C-433E-B25D-8EF3FC06FE5A}" presName="sibTrans" presStyleCnt="0"/>
      <dgm:spPr/>
    </dgm:pt>
    <dgm:pt modelId="{7F49C2FB-C824-4045-ABB3-33BF912E69AB}" type="pres">
      <dgm:prSet presAssocID="{D73E9B36-2642-470A-8887-6601730CA1F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8D8889-78B2-439C-8485-3E31A25EE573}" type="pres">
      <dgm:prSet presAssocID="{77A6A1B5-1629-45ED-8C7C-1B042C79F881}" presName="sibTrans" presStyleCnt="0"/>
      <dgm:spPr/>
    </dgm:pt>
    <dgm:pt modelId="{A926B987-763F-4A9A-A71C-B5439917D9A2}" type="pres">
      <dgm:prSet presAssocID="{67231567-B2AA-43E4-AEBB-BE9A2F05CB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CB6390-75CB-4DEB-AD56-6AC10AFDC1CA}" srcId="{26ABBA88-0DD4-4932-9D54-2A6F12821DC5}" destId="{5519492D-D426-4787-A73D-532FD5AD0B6C}" srcOrd="0" destOrd="0" parTransId="{FC58BBC5-BEBB-467E-91B2-108E3902B9B0}" sibTransId="{7B631166-8D8C-433E-B25D-8EF3FC06FE5A}"/>
    <dgm:cxn modelId="{2998B53C-F819-4D35-84B4-5D7F4B017FDF}" type="presOf" srcId="{D73E9B36-2642-470A-8887-6601730CA1F3}" destId="{7F49C2FB-C824-4045-ABB3-33BF912E69AB}" srcOrd="0" destOrd="0" presId="urn:microsoft.com/office/officeart/2005/8/layout/default#1"/>
    <dgm:cxn modelId="{BCEEE41E-FF7C-47BB-9C30-E333428D8D4B}" srcId="{26ABBA88-0DD4-4932-9D54-2A6F12821DC5}" destId="{D73E9B36-2642-470A-8887-6601730CA1F3}" srcOrd="1" destOrd="0" parTransId="{07BA91AD-5EB2-4FD5-B069-A6C3B6795534}" sibTransId="{77A6A1B5-1629-45ED-8C7C-1B042C79F881}"/>
    <dgm:cxn modelId="{BCBEDDBE-707B-4507-B34C-FC0DA8485AB9}" srcId="{26ABBA88-0DD4-4932-9D54-2A6F12821DC5}" destId="{67231567-B2AA-43E4-AEBB-BE9A2F05CB34}" srcOrd="2" destOrd="0" parTransId="{46EE06C1-55D0-4ACF-8190-73DB12E24FA4}" sibTransId="{83CCCB79-5CCE-4E5A-BB5C-7D75A26A5FE5}"/>
    <dgm:cxn modelId="{BC678CD4-26F6-47F6-9F04-EEB8BF723A50}" type="presOf" srcId="{5519492D-D426-4787-A73D-532FD5AD0B6C}" destId="{4256C337-2517-4E74-978C-93C5428A5347}" srcOrd="0" destOrd="0" presId="urn:microsoft.com/office/officeart/2005/8/layout/default#1"/>
    <dgm:cxn modelId="{646ABF5B-8D11-4EEB-B601-C66EC365A7B3}" type="presOf" srcId="{67231567-B2AA-43E4-AEBB-BE9A2F05CB34}" destId="{A926B987-763F-4A9A-A71C-B5439917D9A2}" srcOrd="0" destOrd="0" presId="urn:microsoft.com/office/officeart/2005/8/layout/default#1"/>
    <dgm:cxn modelId="{FB0B5D9F-1AC4-46AB-A097-C530DE211A0A}" type="presOf" srcId="{26ABBA88-0DD4-4932-9D54-2A6F12821DC5}" destId="{116E69F1-689C-49EC-8397-BEA93423D230}" srcOrd="0" destOrd="0" presId="urn:microsoft.com/office/officeart/2005/8/layout/default#1"/>
    <dgm:cxn modelId="{755620A1-6A54-421A-BC10-B41EBAD92C69}" type="presParOf" srcId="{116E69F1-689C-49EC-8397-BEA93423D230}" destId="{4256C337-2517-4E74-978C-93C5428A5347}" srcOrd="0" destOrd="0" presId="urn:microsoft.com/office/officeart/2005/8/layout/default#1"/>
    <dgm:cxn modelId="{E51FF37B-BBCB-434F-B368-B36710FFAB57}" type="presParOf" srcId="{116E69F1-689C-49EC-8397-BEA93423D230}" destId="{2A9390C2-2C5E-4A05-85BC-482FF43FFF4F}" srcOrd="1" destOrd="0" presId="urn:microsoft.com/office/officeart/2005/8/layout/default#1"/>
    <dgm:cxn modelId="{402EFC04-01F8-4CF3-9C28-B4E3DD33F777}" type="presParOf" srcId="{116E69F1-689C-49EC-8397-BEA93423D230}" destId="{7F49C2FB-C824-4045-ABB3-33BF912E69AB}" srcOrd="2" destOrd="0" presId="urn:microsoft.com/office/officeart/2005/8/layout/default#1"/>
    <dgm:cxn modelId="{26EDDA5E-DE91-4CD6-A8AF-9DFE82FA990B}" type="presParOf" srcId="{116E69F1-689C-49EC-8397-BEA93423D230}" destId="{DD8D8889-78B2-439C-8485-3E31A25EE573}" srcOrd="3" destOrd="0" presId="urn:microsoft.com/office/officeart/2005/8/layout/default#1"/>
    <dgm:cxn modelId="{F1DE1B2B-0076-40EE-9815-E0BB21786593}" type="presParOf" srcId="{116E69F1-689C-49EC-8397-BEA93423D230}" destId="{A926B987-763F-4A9A-A71C-B5439917D9A2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88E4A0-630A-4DD1-81C2-1BCBD5ADE82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5E655-0B79-4DAB-AF8C-1A7C5309EE08}">
      <dgm:prSet phldrT="[Текст]" custT="1"/>
      <dgm:spPr/>
      <dgm:t>
        <a:bodyPr/>
        <a:lstStyle/>
        <a:p>
          <a:r>
            <a:rPr lang="ru-RU" sz="2800" dirty="0" smtClean="0"/>
            <a:t>Жидкие</a:t>
          </a:r>
          <a:endParaRPr lang="ru-RU" sz="2800" dirty="0"/>
        </a:p>
      </dgm:t>
    </dgm:pt>
    <dgm:pt modelId="{7A266B26-D631-469B-B601-124DE14F2D68}" type="parTrans" cxnId="{63E32D51-2DA2-47AF-9377-4DFAEF929312}">
      <dgm:prSet/>
      <dgm:spPr/>
      <dgm:t>
        <a:bodyPr/>
        <a:lstStyle/>
        <a:p>
          <a:endParaRPr lang="ru-RU"/>
        </a:p>
      </dgm:t>
    </dgm:pt>
    <dgm:pt modelId="{BDC6B34A-6E7E-4444-8E5E-C17EC982DE26}" type="sibTrans" cxnId="{63E32D51-2DA2-47AF-9377-4DFAEF929312}">
      <dgm:prSet/>
      <dgm:spPr/>
      <dgm:t>
        <a:bodyPr/>
        <a:lstStyle/>
        <a:p>
          <a:endParaRPr lang="ru-RU"/>
        </a:p>
      </dgm:t>
    </dgm:pt>
    <dgm:pt modelId="{40283E97-7157-44CE-A84E-A302E268A910}">
      <dgm:prSet phldrT="[Текст]" custT="1"/>
      <dgm:spPr/>
      <dgm:t>
        <a:bodyPr/>
        <a:lstStyle/>
        <a:p>
          <a:r>
            <a:rPr lang="ru-RU" sz="2800" dirty="0" smtClean="0"/>
            <a:t>Твёрдые</a:t>
          </a:r>
          <a:endParaRPr lang="ru-RU" sz="2800" dirty="0"/>
        </a:p>
      </dgm:t>
    </dgm:pt>
    <dgm:pt modelId="{FD5BF1A5-96AD-4875-A12E-59EF4DBDCEFD}" type="parTrans" cxnId="{6E784219-5DE1-43BD-90AB-1FED73FFD0D8}">
      <dgm:prSet/>
      <dgm:spPr/>
      <dgm:t>
        <a:bodyPr/>
        <a:lstStyle/>
        <a:p>
          <a:endParaRPr lang="ru-RU"/>
        </a:p>
      </dgm:t>
    </dgm:pt>
    <dgm:pt modelId="{5EC16D6D-5F78-45B2-8E43-0530AC201E2A}" type="sibTrans" cxnId="{6E784219-5DE1-43BD-90AB-1FED73FFD0D8}">
      <dgm:prSet/>
      <dgm:spPr/>
      <dgm:t>
        <a:bodyPr/>
        <a:lstStyle/>
        <a:p>
          <a:endParaRPr lang="ru-RU"/>
        </a:p>
      </dgm:t>
    </dgm:pt>
    <dgm:pt modelId="{979C42AF-FF23-4545-9288-1FE31A381A2A}">
      <dgm:prSet phldrT="[Текст]" custT="1"/>
      <dgm:spPr/>
      <dgm:t>
        <a:bodyPr/>
        <a:lstStyle/>
        <a:p>
          <a:r>
            <a:rPr lang="ru-RU" sz="2800" dirty="0" smtClean="0"/>
            <a:t>Газообразные</a:t>
          </a:r>
          <a:endParaRPr lang="ru-RU" sz="2800" dirty="0"/>
        </a:p>
      </dgm:t>
    </dgm:pt>
    <dgm:pt modelId="{707A04AB-3D72-4868-913B-E8BCB71D3DFE}" type="parTrans" cxnId="{2436751A-1D86-4A7E-AE4C-F6FE5F25F774}">
      <dgm:prSet/>
      <dgm:spPr/>
      <dgm:t>
        <a:bodyPr/>
        <a:lstStyle/>
        <a:p>
          <a:endParaRPr lang="ru-RU"/>
        </a:p>
      </dgm:t>
    </dgm:pt>
    <dgm:pt modelId="{11AF0909-AD51-46ED-A39F-1CF0BF3B8692}" type="sibTrans" cxnId="{2436751A-1D86-4A7E-AE4C-F6FE5F25F774}">
      <dgm:prSet/>
      <dgm:spPr/>
      <dgm:t>
        <a:bodyPr/>
        <a:lstStyle/>
        <a:p>
          <a:endParaRPr lang="ru-RU"/>
        </a:p>
      </dgm:t>
    </dgm:pt>
    <dgm:pt modelId="{FBF1FEB8-E9F4-4FE7-A8CB-B95DD801C90A}">
      <dgm:prSet custT="1"/>
      <dgm:spPr/>
      <dgm:t>
        <a:bodyPr/>
        <a:lstStyle/>
        <a:p>
          <a:r>
            <a:rPr lang="ru-RU" sz="2800" dirty="0" smtClean="0"/>
            <a:t>Пластичные</a:t>
          </a:r>
          <a:endParaRPr lang="ru-RU" sz="2800" dirty="0"/>
        </a:p>
      </dgm:t>
    </dgm:pt>
    <dgm:pt modelId="{C34988B6-1723-45C7-9C16-837AB4E48784}" type="parTrans" cxnId="{70C1403B-7FDA-4F56-AD3A-0B1ACBCE4E97}">
      <dgm:prSet/>
      <dgm:spPr/>
      <dgm:t>
        <a:bodyPr/>
        <a:lstStyle/>
        <a:p>
          <a:endParaRPr lang="ru-RU"/>
        </a:p>
      </dgm:t>
    </dgm:pt>
    <dgm:pt modelId="{1E4EEDE0-A0B2-40CC-84C1-614E1C27EEDB}" type="sibTrans" cxnId="{70C1403B-7FDA-4F56-AD3A-0B1ACBCE4E97}">
      <dgm:prSet/>
      <dgm:spPr/>
      <dgm:t>
        <a:bodyPr/>
        <a:lstStyle/>
        <a:p>
          <a:endParaRPr lang="ru-RU"/>
        </a:p>
      </dgm:t>
    </dgm:pt>
    <dgm:pt modelId="{E791FCA2-9AD2-46E2-A6A9-306CD3106218}">
      <dgm:prSet custT="1"/>
      <dgm:spPr/>
      <dgm:t>
        <a:bodyPr/>
        <a:lstStyle/>
        <a:p>
          <a:r>
            <a:rPr lang="ru-RU" sz="2400" dirty="0" smtClean="0"/>
            <a:t>Масла индустриальные</a:t>
          </a:r>
          <a:endParaRPr lang="ru-RU" sz="2400" dirty="0"/>
        </a:p>
      </dgm:t>
    </dgm:pt>
    <dgm:pt modelId="{50591406-31C6-40E1-AD9C-14A99F3B8CB3}" type="parTrans" cxnId="{72528BBD-1920-42B3-8EB0-5D7450D83B8C}">
      <dgm:prSet/>
      <dgm:spPr/>
      <dgm:t>
        <a:bodyPr/>
        <a:lstStyle/>
        <a:p>
          <a:endParaRPr lang="ru-RU"/>
        </a:p>
      </dgm:t>
    </dgm:pt>
    <dgm:pt modelId="{B8AA2BCE-6235-4415-8FFD-293F5431147A}" type="sibTrans" cxnId="{72528BBD-1920-42B3-8EB0-5D7450D83B8C}">
      <dgm:prSet/>
      <dgm:spPr/>
      <dgm:t>
        <a:bodyPr/>
        <a:lstStyle/>
        <a:p>
          <a:endParaRPr lang="ru-RU"/>
        </a:p>
      </dgm:t>
    </dgm:pt>
    <dgm:pt modelId="{16CFED06-0D28-4D4A-929D-9A219DEC1AD9}">
      <dgm:prSet custT="1"/>
      <dgm:spPr/>
      <dgm:t>
        <a:bodyPr/>
        <a:lstStyle/>
        <a:p>
          <a:r>
            <a:rPr lang="ru-RU" sz="2400" dirty="0" smtClean="0"/>
            <a:t>Масла трансмиссионные</a:t>
          </a:r>
          <a:endParaRPr lang="ru-RU" sz="2400" dirty="0"/>
        </a:p>
      </dgm:t>
    </dgm:pt>
    <dgm:pt modelId="{3851367D-3ABF-4BEC-B709-0E1EA1EF8D3D}" type="parTrans" cxnId="{0A4FD6E4-4DCB-4548-BBFC-ECED7A1880D1}">
      <dgm:prSet/>
      <dgm:spPr/>
      <dgm:t>
        <a:bodyPr/>
        <a:lstStyle/>
        <a:p>
          <a:endParaRPr lang="ru-RU"/>
        </a:p>
      </dgm:t>
    </dgm:pt>
    <dgm:pt modelId="{A22E9102-A5FA-4FF0-8B59-118D8A1F9082}" type="sibTrans" cxnId="{0A4FD6E4-4DCB-4548-BBFC-ECED7A1880D1}">
      <dgm:prSet/>
      <dgm:spPr/>
      <dgm:t>
        <a:bodyPr/>
        <a:lstStyle/>
        <a:p>
          <a:endParaRPr lang="ru-RU"/>
        </a:p>
      </dgm:t>
    </dgm:pt>
    <dgm:pt modelId="{B5B947B5-8195-4E9F-84FE-88C5BA23821C}">
      <dgm:prSet custT="1"/>
      <dgm:spPr/>
      <dgm:t>
        <a:bodyPr/>
        <a:lstStyle/>
        <a:p>
          <a:r>
            <a:rPr lang="ru-RU" sz="2400" dirty="0" smtClean="0"/>
            <a:t>Солидол</a:t>
          </a:r>
          <a:r>
            <a:rPr lang="en-US" sz="2400" dirty="0" smtClean="0"/>
            <a:t> – </a:t>
          </a:r>
          <a:r>
            <a:rPr lang="ru-RU" sz="2400" dirty="0" smtClean="0"/>
            <a:t>продукт </a:t>
          </a:r>
          <a:r>
            <a:rPr lang="ru-RU" sz="2400" dirty="0" err="1" smtClean="0"/>
            <a:t>загущения</a:t>
          </a:r>
          <a:r>
            <a:rPr lang="ru-RU" sz="2400" dirty="0" smtClean="0"/>
            <a:t> жидких минеральных масел кальциевым мылом.</a:t>
          </a:r>
          <a:endParaRPr lang="ru-RU" sz="2400" dirty="0"/>
        </a:p>
      </dgm:t>
    </dgm:pt>
    <dgm:pt modelId="{765C7BE2-F905-4CF5-BCF7-CABEB6448377}" type="parTrans" cxnId="{7635ADFA-195E-45EC-AAE9-3233556783A2}">
      <dgm:prSet/>
      <dgm:spPr/>
      <dgm:t>
        <a:bodyPr/>
        <a:lstStyle/>
        <a:p>
          <a:endParaRPr lang="ru-RU"/>
        </a:p>
      </dgm:t>
    </dgm:pt>
    <dgm:pt modelId="{F89AEE11-BAAE-4CB7-9F16-3D9FC292EE01}" type="sibTrans" cxnId="{7635ADFA-195E-45EC-AAE9-3233556783A2}">
      <dgm:prSet/>
      <dgm:spPr/>
      <dgm:t>
        <a:bodyPr/>
        <a:lstStyle/>
        <a:p>
          <a:endParaRPr lang="ru-RU"/>
        </a:p>
      </dgm:t>
    </dgm:pt>
    <dgm:pt modelId="{0CB654E2-604B-42CE-95EF-35A7FA180A4B}">
      <dgm:prSet custT="1"/>
      <dgm:spPr/>
      <dgm:t>
        <a:bodyPr/>
        <a:lstStyle/>
        <a:p>
          <a:r>
            <a:rPr lang="ru-RU" sz="2400" dirty="0" smtClean="0"/>
            <a:t>коллоидный (высокодисперсный) графит</a:t>
          </a:r>
          <a:endParaRPr lang="ru-RU" sz="2400" dirty="0"/>
        </a:p>
      </dgm:t>
    </dgm:pt>
    <dgm:pt modelId="{1F0B3D25-BDE7-453E-A3C1-9703DEEC3E95}" type="parTrans" cxnId="{455879A4-D3AA-424E-9E4B-C66C3D19F0DA}">
      <dgm:prSet/>
      <dgm:spPr/>
      <dgm:t>
        <a:bodyPr/>
        <a:lstStyle/>
        <a:p>
          <a:endParaRPr lang="ru-RU"/>
        </a:p>
      </dgm:t>
    </dgm:pt>
    <dgm:pt modelId="{45FDE7F7-EAFC-4585-B38B-A510F860BE18}" type="sibTrans" cxnId="{455879A4-D3AA-424E-9E4B-C66C3D19F0DA}">
      <dgm:prSet/>
      <dgm:spPr/>
      <dgm:t>
        <a:bodyPr/>
        <a:lstStyle/>
        <a:p>
          <a:endParaRPr lang="ru-RU"/>
        </a:p>
      </dgm:t>
    </dgm:pt>
    <dgm:pt modelId="{60D10F73-C5D1-411F-8353-9E67BF7E59BF}">
      <dgm:prSet custT="1"/>
      <dgm:spPr/>
      <dgm:t>
        <a:bodyPr/>
        <a:lstStyle/>
        <a:p>
          <a:r>
            <a:rPr lang="ru-RU" sz="2400" dirty="0" err="1" smtClean="0"/>
            <a:t>двусернистый</a:t>
          </a:r>
          <a:r>
            <a:rPr lang="ru-RU" sz="2400" dirty="0" smtClean="0"/>
            <a:t> молибден (дисульфид молибдена) </a:t>
          </a:r>
          <a:endParaRPr lang="ru-RU" sz="2400" dirty="0"/>
        </a:p>
      </dgm:t>
    </dgm:pt>
    <dgm:pt modelId="{566B949C-7A7C-4F27-8CBD-4267CB412523}" type="parTrans" cxnId="{1C4E5374-5852-44C0-89A6-7A42BF23D847}">
      <dgm:prSet/>
      <dgm:spPr/>
      <dgm:t>
        <a:bodyPr/>
        <a:lstStyle/>
        <a:p>
          <a:endParaRPr lang="ru-RU"/>
        </a:p>
      </dgm:t>
    </dgm:pt>
    <dgm:pt modelId="{0F39E9DA-8EE3-4727-B461-D8078CFE0BEF}" type="sibTrans" cxnId="{1C4E5374-5852-44C0-89A6-7A42BF23D847}">
      <dgm:prSet/>
      <dgm:spPr/>
      <dgm:t>
        <a:bodyPr/>
        <a:lstStyle/>
        <a:p>
          <a:endParaRPr lang="ru-RU"/>
        </a:p>
      </dgm:t>
    </dgm:pt>
    <dgm:pt modelId="{2236B46C-AE0E-4B39-A633-B7D15BFFD2FF}">
      <dgm:prSet custT="1"/>
      <dgm:spPr/>
      <dgm:t>
        <a:bodyPr/>
        <a:lstStyle/>
        <a:p>
          <a:r>
            <a:rPr lang="ru-RU" sz="2400" dirty="0" err="1" smtClean="0"/>
            <a:t>Консталин</a:t>
          </a:r>
          <a:r>
            <a:rPr lang="ru-RU" sz="2400" dirty="0" smtClean="0"/>
            <a:t> – натриевым;</a:t>
          </a:r>
          <a:endParaRPr lang="ru-RU" sz="2400" dirty="0"/>
        </a:p>
      </dgm:t>
    </dgm:pt>
    <dgm:pt modelId="{9A32E177-7BFB-44BA-AEA8-A0753F6568DE}" type="parTrans" cxnId="{B19F9FF2-3ED9-4BC4-A28F-59D19B34377B}">
      <dgm:prSet/>
      <dgm:spPr/>
      <dgm:t>
        <a:bodyPr/>
        <a:lstStyle/>
        <a:p>
          <a:endParaRPr lang="ru-RU"/>
        </a:p>
      </dgm:t>
    </dgm:pt>
    <dgm:pt modelId="{498C1D0C-904C-4DB1-B06B-A020BD1984F3}" type="sibTrans" cxnId="{B19F9FF2-3ED9-4BC4-A28F-59D19B34377B}">
      <dgm:prSet/>
      <dgm:spPr/>
      <dgm:t>
        <a:bodyPr/>
        <a:lstStyle/>
        <a:p>
          <a:endParaRPr lang="ru-RU"/>
        </a:p>
      </dgm:t>
    </dgm:pt>
    <dgm:pt modelId="{EB0933BD-1445-4757-ABE5-715A5C84573E}">
      <dgm:prSet custT="1"/>
      <dgm:spPr/>
      <dgm:t>
        <a:bodyPr/>
        <a:lstStyle/>
        <a:p>
          <a:r>
            <a:rPr lang="ru-RU" sz="2400" dirty="0" smtClean="0"/>
            <a:t> </a:t>
          </a:r>
          <a:r>
            <a:rPr lang="ru-RU" sz="2400" dirty="0" err="1" smtClean="0"/>
            <a:t>Литол</a:t>
          </a:r>
          <a:r>
            <a:rPr lang="ru-RU" sz="2400" dirty="0" smtClean="0"/>
            <a:t> – литиевым. </a:t>
          </a:r>
          <a:endParaRPr lang="ru-RU" sz="2400" dirty="0"/>
        </a:p>
      </dgm:t>
    </dgm:pt>
    <dgm:pt modelId="{F07B7FAD-FD44-437C-801A-BCF3DCE4568C}" type="parTrans" cxnId="{1328074A-4A31-4120-8802-D47B6A07E3D9}">
      <dgm:prSet/>
      <dgm:spPr/>
      <dgm:t>
        <a:bodyPr/>
        <a:lstStyle/>
        <a:p>
          <a:endParaRPr lang="ru-RU"/>
        </a:p>
      </dgm:t>
    </dgm:pt>
    <dgm:pt modelId="{14D6348C-DE41-4775-84C1-D6C950E74A27}" type="sibTrans" cxnId="{1328074A-4A31-4120-8802-D47B6A07E3D9}">
      <dgm:prSet/>
      <dgm:spPr/>
      <dgm:t>
        <a:bodyPr/>
        <a:lstStyle/>
        <a:p>
          <a:endParaRPr lang="ru-RU"/>
        </a:p>
      </dgm:t>
    </dgm:pt>
    <dgm:pt modelId="{56E0CC91-803D-41B6-A9EA-115B9795F7B4}" type="pres">
      <dgm:prSet presAssocID="{1D88E4A0-630A-4DD1-81C2-1BCBD5ADE82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35F5B4-457A-4FB1-A84C-0D2CD1D54E3D}" type="pres">
      <dgm:prSet presAssocID="{83C5E655-0B79-4DAB-AF8C-1A7C5309EE08}" presName="parentLin" presStyleCnt="0"/>
      <dgm:spPr/>
    </dgm:pt>
    <dgm:pt modelId="{29D45575-4772-46B4-B68B-0CC8F3E95CAC}" type="pres">
      <dgm:prSet presAssocID="{83C5E655-0B79-4DAB-AF8C-1A7C5309EE0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9C87C21-DB92-4497-9530-180EB3E88D83}" type="pres">
      <dgm:prSet presAssocID="{83C5E655-0B79-4DAB-AF8C-1A7C5309EE0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EC309-7BD2-423A-B88B-763D141E9B59}" type="pres">
      <dgm:prSet presAssocID="{83C5E655-0B79-4DAB-AF8C-1A7C5309EE08}" presName="negativeSpace" presStyleCnt="0"/>
      <dgm:spPr/>
    </dgm:pt>
    <dgm:pt modelId="{44E2A7BA-A406-4130-B1E1-F84A8C10BDDB}" type="pres">
      <dgm:prSet presAssocID="{83C5E655-0B79-4DAB-AF8C-1A7C5309EE08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466EA-A0A0-4576-9B91-76021894490A}" type="pres">
      <dgm:prSet presAssocID="{BDC6B34A-6E7E-4444-8E5E-C17EC982DE26}" presName="spaceBetweenRectangles" presStyleCnt="0"/>
      <dgm:spPr/>
    </dgm:pt>
    <dgm:pt modelId="{47A227E4-3076-4A52-B489-DBD285871179}" type="pres">
      <dgm:prSet presAssocID="{40283E97-7157-44CE-A84E-A302E268A910}" presName="parentLin" presStyleCnt="0"/>
      <dgm:spPr/>
    </dgm:pt>
    <dgm:pt modelId="{76959798-87B1-485E-8B4A-8D974B512124}" type="pres">
      <dgm:prSet presAssocID="{40283E97-7157-44CE-A84E-A302E268A91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C569798D-EDBF-4B74-AA79-95F6352ACA4D}" type="pres">
      <dgm:prSet presAssocID="{40283E97-7157-44CE-A84E-A302E268A91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B0B06-EDD5-475B-8732-EE6CD37D1AFD}" type="pres">
      <dgm:prSet presAssocID="{40283E97-7157-44CE-A84E-A302E268A910}" presName="negativeSpace" presStyleCnt="0"/>
      <dgm:spPr/>
    </dgm:pt>
    <dgm:pt modelId="{FDC23001-2EA8-4C7D-8013-FE03D16371D2}" type="pres">
      <dgm:prSet presAssocID="{40283E97-7157-44CE-A84E-A302E268A910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FE834-7A2D-40CF-9E80-48900278C4E9}" type="pres">
      <dgm:prSet presAssocID="{5EC16D6D-5F78-45B2-8E43-0530AC201E2A}" presName="spaceBetweenRectangles" presStyleCnt="0"/>
      <dgm:spPr/>
    </dgm:pt>
    <dgm:pt modelId="{C1593653-3D82-4D9A-9571-999B876D8634}" type="pres">
      <dgm:prSet presAssocID="{979C42AF-FF23-4545-9288-1FE31A381A2A}" presName="parentLin" presStyleCnt="0"/>
      <dgm:spPr/>
    </dgm:pt>
    <dgm:pt modelId="{17671787-FFC7-42C8-B86C-4DD5497F57C2}" type="pres">
      <dgm:prSet presAssocID="{979C42AF-FF23-4545-9288-1FE31A381A2A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99C88448-3B14-473B-A39F-A5DA72057652}" type="pres">
      <dgm:prSet presAssocID="{979C42AF-FF23-4545-9288-1FE31A381A2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E3ED7-F40E-4F58-9D18-EA2D36C11618}" type="pres">
      <dgm:prSet presAssocID="{979C42AF-FF23-4545-9288-1FE31A381A2A}" presName="negativeSpace" presStyleCnt="0"/>
      <dgm:spPr/>
    </dgm:pt>
    <dgm:pt modelId="{13B54E36-19A8-4DD4-80E1-56EF1BA049A8}" type="pres">
      <dgm:prSet presAssocID="{979C42AF-FF23-4545-9288-1FE31A381A2A}" presName="childText" presStyleLbl="conFgAcc1" presStyleIdx="2" presStyleCnt="4">
        <dgm:presLayoutVars>
          <dgm:bulletEnabled val="1"/>
        </dgm:presLayoutVars>
      </dgm:prSet>
      <dgm:spPr/>
    </dgm:pt>
    <dgm:pt modelId="{6534E970-EABB-47D5-AA29-026B83F10EF7}" type="pres">
      <dgm:prSet presAssocID="{11AF0909-AD51-46ED-A39F-1CF0BF3B8692}" presName="spaceBetweenRectangles" presStyleCnt="0"/>
      <dgm:spPr/>
    </dgm:pt>
    <dgm:pt modelId="{C3DFC7E4-06E3-4DD3-A152-38BF601454E3}" type="pres">
      <dgm:prSet presAssocID="{FBF1FEB8-E9F4-4FE7-A8CB-B95DD801C90A}" presName="parentLin" presStyleCnt="0"/>
      <dgm:spPr/>
    </dgm:pt>
    <dgm:pt modelId="{5602AA37-29E6-4258-99F2-E86C90B20F29}" type="pres">
      <dgm:prSet presAssocID="{FBF1FEB8-E9F4-4FE7-A8CB-B95DD801C90A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9FFD3C2-7117-445A-A73B-1E929F00937E}" type="pres">
      <dgm:prSet presAssocID="{FBF1FEB8-E9F4-4FE7-A8CB-B95DD801C90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EB0AE-43CD-45B5-AA06-89EB2419C92C}" type="pres">
      <dgm:prSet presAssocID="{FBF1FEB8-E9F4-4FE7-A8CB-B95DD801C90A}" presName="negativeSpace" presStyleCnt="0"/>
      <dgm:spPr/>
    </dgm:pt>
    <dgm:pt modelId="{95A6319D-58ED-4993-BED6-D6078CDE5155}" type="pres">
      <dgm:prSet presAssocID="{FBF1FEB8-E9F4-4FE7-A8CB-B95DD801C90A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2368D8-6F10-41F7-9DC0-853D3D254925}" type="presOf" srcId="{16CFED06-0D28-4D4A-929D-9A219DEC1AD9}" destId="{44E2A7BA-A406-4130-B1E1-F84A8C10BDDB}" srcOrd="0" destOrd="1" presId="urn:microsoft.com/office/officeart/2005/8/layout/list1"/>
    <dgm:cxn modelId="{B19F9FF2-3ED9-4BC4-A28F-59D19B34377B}" srcId="{FBF1FEB8-E9F4-4FE7-A8CB-B95DD801C90A}" destId="{2236B46C-AE0E-4B39-A633-B7D15BFFD2FF}" srcOrd="1" destOrd="0" parTransId="{9A32E177-7BFB-44BA-AEA8-A0753F6568DE}" sibTransId="{498C1D0C-904C-4DB1-B06B-A020BD1984F3}"/>
    <dgm:cxn modelId="{1C4E5374-5852-44C0-89A6-7A42BF23D847}" srcId="{40283E97-7157-44CE-A84E-A302E268A910}" destId="{60D10F73-C5D1-411F-8353-9E67BF7E59BF}" srcOrd="1" destOrd="0" parTransId="{566B949C-7A7C-4F27-8CBD-4267CB412523}" sibTransId="{0F39E9DA-8EE3-4727-B461-D8078CFE0BEF}"/>
    <dgm:cxn modelId="{7BA1F7A3-7313-4B17-A464-6C75A876E873}" type="presOf" srcId="{1D88E4A0-630A-4DD1-81C2-1BCBD5ADE82C}" destId="{56E0CC91-803D-41B6-A9EA-115B9795F7B4}" srcOrd="0" destOrd="0" presId="urn:microsoft.com/office/officeart/2005/8/layout/list1"/>
    <dgm:cxn modelId="{70C1403B-7FDA-4F56-AD3A-0B1ACBCE4E97}" srcId="{1D88E4A0-630A-4DD1-81C2-1BCBD5ADE82C}" destId="{FBF1FEB8-E9F4-4FE7-A8CB-B95DD801C90A}" srcOrd="3" destOrd="0" parTransId="{C34988B6-1723-45C7-9C16-837AB4E48784}" sibTransId="{1E4EEDE0-A0B2-40CC-84C1-614E1C27EEDB}"/>
    <dgm:cxn modelId="{6E784219-5DE1-43BD-90AB-1FED73FFD0D8}" srcId="{1D88E4A0-630A-4DD1-81C2-1BCBD5ADE82C}" destId="{40283E97-7157-44CE-A84E-A302E268A910}" srcOrd="1" destOrd="0" parTransId="{FD5BF1A5-96AD-4875-A12E-59EF4DBDCEFD}" sibTransId="{5EC16D6D-5F78-45B2-8E43-0530AC201E2A}"/>
    <dgm:cxn modelId="{E6B577BF-9DB3-4DA8-8998-D0DD96EB8275}" type="presOf" srcId="{83C5E655-0B79-4DAB-AF8C-1A7C5309EE08}" destId="{29D45575-4772-46B4-B68B-0CC8F3E95CAC}" srcOrd="0" destOrd="0" presId="urn:microsoft.com/office/officeart/2005/8/layout/list1"/>
    <dgm:cxn modelId="{0A4FD6E4-4DCB-4548-BBFC-ECED7A1880D1}" srcId="{83C5E655-0B79-4DAB-AF8C-1A7C5309EE08}" destId="{16CFED06-0D28-4D4A-929D-9A219DEC1AD9}" srcOrd="1" destOrd="0" parTransId="{3851367D-3ABF-4BEC-B709-0E1EA1EF8D3D}" sibTransId="{A22E9102-A5FA-4FF0-8B59-118D8A1F9082}"/>
    <dgm:cxn modelId="{E6EF2EF8-E782-43C9-B343-AA24657596E4}" type="presOf" srcId="{979C42AF-FF23-4545-9288-1FE31A381A2A}" destId="{17671787-FFC7-42C8-B86C-4DD5497F57C2}" srcOrd="0" destOrd="0" presId="urn:microsoft.com/office/officeart/2005/8/layout/list1"/>
    <dgm:cxn modelId="{E3326DC7-54C1-4647-AED2-D23BD6B2C230}" type="presOf" srcId="{0CB654E2-604B-42CE-95EF-35A7FA180A4B}" destId="{FDC23001-2EA8-4C7D-8013-FE03D16371D2}" srcOrd="0" destOrd="0" presId="urn:microsoft.com/office/officeart/2005/8/layout/list1"/>
    <dgm:cxn modelId="{7E18A260-0C37-4E6E-8399-7D2FFA3F6BE1}" type="presOf" srcId="{EB0933BD-1445-4757-ABE5-715A5C84573E}" destId="{95A6319D-58ED-4993-BED6-D6078CDE5155}" srcOrd="0" destOrd="2" presId="urn:microsoft.com/office/officeart/2005/8/layout/list1"/>
    <dgm:cxn modelId="{72528BBD-1920-42B3-8EB0-5D7450D83B8C}" srcId="{83C5E655-0B79-4DAB-AF8C-1A7C5309EE08}" destId="{E791FCA2-9AD2-46E2-A6A9-306CD3106218}" srcOrd="0" destOrd="0" parTransId="{50591406-31C6-40E1-AD9C-14A99F3B8CB3}" sibTransId="{B8AA2BCE-6235-4415-8FFD-293F5431147A}"/>
    <dgm:cxn modelId="{1328074A-4A31-4120-8802-D47B6A07E3D9}" srcId="{FBF1FEB8-E9F4-4FE7-A8CB-B95DD801C90A}" destId="{EB0933BD-1445-4757-ABE5-715A5C84573E}" srcOrd="2" destOrd="0" parTransId="{F07B7FAD-FD44-437C-801A-BCF3DCE4568C}" sibTransId="{14D6348C-DE41-4775-84C1-D6C950E74A27}"/>
    <dgm:cxn modelId="{2EFCCB5E-755B-40A7-920F-1E82D37C728C}" type="presOf" srcId="{83C5E655-0B79-4DAB-AF8C-1A7C5309EE08}" destId="{79C87C21-DB92-4497-9530-180EB3E88D83}" srcOrd="1" destOrd="0" presId="urn:microsoft.com/office/officeart/2005/8/layout/list1"/>
    <dgm:cxn modelId="{8A86AC8A-49B7-4660-986E-C7798B67B2DD}" type="presOf" srcId="{B5B947B5-8195-4E9F-84FE-88C5BA23821C}" destId="{95A6319D-58ED-4993-BED6-D6078CDE5155}" srcOrd="0" destOrd="0" presId="urn:microsoft.com/office/officeart/2005/8/layout/list1"/>
    <dgm:cxn modelId="{90D5B3B7-1D48-4FDF-8EBF-2541EB8ECF03}" type="presOf" srcId="{2236B46C-AE0E-4B39-A633-B7D15BFFD2FF}" destId="{95A6319D-58ED-4993-BED6-D6078CDE5155}" srcOrd="0" destOrd="1" presId="urn:microsoft.com/office/officeart/2005/8/layout/list1"/>
    <dgm:cxn modelId="{6AB9BE54-221B-4365-9C35-E7B76DAEBC58}" type="presOf" srcId="{40283E97-7157-44CE-A84E-A302E268A910}" destId="{C569798D-EDBF-4B74-AA79-95F6352ACA4D}" srcOrd="1" destOrd="0" presId="urn:microsoft.com/office/officeart/2005/8/layout/list1"/>
    <dgm:cxn modelId="{455879A4-D3AA-424E-9E4B-C66C3D19F0DA}" srcId="{40283E97-7157-44CE-A84E-A302E268A910}" destId="{0CB654E2-604B-42CE-95EF-35A7FA180A4B}" srcOrd="0" destOrd="0" parTransId="{1F0B3D25-BDE7-453E-A3C1-9703DEEC3E95}" sibTransId="{45FDE7F7-EAFC-4585-B38B-A510F860BE18}"/>
    <dgm:cxn modelId="{8C918EA4-0FA1-406A-AD78-33B83F4ECA76}" type="presOf" srcId="{E791FCA2-9AD2-46E2-A6A9-306CD3106218}" destId="{44E2A7BA-A406-4130-B1E1-F84A8C10BDDB}" srcOrd="0" destOrd="0" presId="urn:microsoft.com/office/officeart/2005/8/layout/list1"/>
    <dgm:cxn modelId="{CDF8E936-07BC-42BF-9733-9FA4E61D4BFF}" type="presOf" srcId="{979C42AF-FF23-4545-9288-1FE31A381A2A}" destId="{99C88448-3B14-473B-A39F-A5DA72057652}" srcOrd="1" destOrd="0" presId="urn:microsoft.com/office/officeart/2005/8/layout/list1"/>
    <dgm:cxn modelId="{63E32D51-2DA2-47AF-9377-4DFAEF929312}" srcId="{1D88E4A0-630A-4DD1-81C2-1BCBD5ADE82C}" destId="{83C5E655-0B79-4DAB-AF8C-1A7C5309EE08}" srcOrd="0" destOrd="0" parTransId="{7A266B26-D631-469B-B601-124DE14F2D68}" sibTransId="{BDC6B34A-6E7E-4444-8E5E-C17EC982DE26}"/>
    <dgm:cxn modelId="{8AF44E2A-89C2-4D61-BE7E-1CBFB4B3F9FB}" type="presOf" srcId="{40283E97-7157-44CE-A84E-A302E268A910}" destId="{76959798-87B1-485E-8B4A-8D974B512124}" srcOrd="0" destOrd="0" presId="urn:microsoft.com/office/officeart/2005/8/layout/list1"/>
    <dgm:cxn modelId="{2436751A-1D86-4A7E-AE4C-F6FE5F25F774}" srcId="{1D88E4A0-630A-4DD1-81C2-1BCBD5ADE82C}" destId="{979C42AF-FF23-4545-9288-1FE31A381A2A}" srcOrd="2" destOrd="0" parTransId="{707A04AB-3D72-4868-913B-E8BCB71D3DFE}" sibTransId="{11AF0909-AD51-46ED-A39F-1CF0BF3B8692}"/>
    <dgm:cxn modelId="{AFED594B-5BA2-41FF-91EC-D3E9DEB41CD5}" type="presOf" srcId="{FBF1FEB8-E9F4-4FE7-A8CB-B95DD801C90A}" destId="{5602AA37-29E6-4258-99F2-E86C90B20F29}" srcOrd="0" destOrd="0" presId="urn:microsoft.com/office/officeart/2005/8/layout/list1"/>
    <dgm:cxn modelId="{7635ADFA-195E-45EC-AAE9-3233556783A2}" srcId="{FBF1FEB8-E9F4-4FE7-A8CB-B95DD801C90A}" destId="{B5B947B5-8195-4E9F-84FE-88C5BA23821C}" srcOrd="0" destOrd="0" parTransId="{765C7BE2-F905-4CF5-BCF7-CABEB6448377}" sibTransId="{F89AEE11-BAAE-4CB7-9F16-3D9FC292EE01}"/>
    <dgm:cxn modelId="{5AA862D5-70C3-465B-91DF-7BAB18BA3AD2}" type="presOf" srcId="{FBF1FEB8-E9F4-4FE7-A8CB-B95DD801C90A}" destId="{39FFD3C2-7117-445A-A73B-1E929F00937E}" srcOrd="1" destOrd="0" presId="urn:microsoft.com/office/officeart/2005/8/layout/list1"/>
    <dgm:cxn modelId="{6A928CF4-292B-489A-810E-94DECDA79FA9}" type="presOf" srcId="{60D10F73-C5D1-411F-8353-9E67BF7E59BF}" destId="{FDC23001-2EA8-4C7D-8013-FE03D16371D2}" srcOrd="0" destOrd="1" presId="urn:microsoft.com/office/officeart/2005/8/layout/list1"/>
    <dgm:cxn modelId="{7E9EA122-E955-4EF9-A5A8-2FA94FE5EAFE}" type="presParOf" srcId="{56E0CC91-803D-41B6-A9EA-115B9795F7B4}" destId="{5E35F5B4-457A-4FB1-A84C-0D2CD1D54E3D}" srcOrd="0" destOrd="0" presId="urn:microsoft.com/office/officeart/2005/8/layout/list1"/>
    <dgm:cxn modelId="{38E1E41F-5C05-4A07-AEDE-9D699BD45B5C}" type="presParOf" srcId="{5E35F5B4-457A-4FB1-A84C-0D2CD1D54E3D}" destId="{29D45575-4772-46B4-B68B-0CC8F3E95CAC}" srcOrd="0" destOrd="0" presId="urn:microsoft.com/office/officeart/2005/8/layout/list1"/>
    <dgm:cxn modelId="{C8AD5AB1-BA6A-486B-A51D-0D284D558B96}" type="presParOf" srcId="{5E35F5B4-457A-4FB1-A84C-0D2CD1D54E3D}" destId="{79C87C21-DB92-4497-9530-180EB3E88D83}" srcOrd="1" destOrd="0" presId="urn:microsoft.com/office/officeart/2005/8/layout/list1"/>
    <dgm:cxn modelId="{E4CB21E3-88DE-46D8-BB1B-80B9858E59FE}" type="presParOf" srcId="{56E0CC91-803D-41B6-A9EA-115B9795F7B4}" destId="{DC7EC309-7BD2-423A-B88B-763D141E9B59}" srcOrd="1" destOrd="0" presId="urn:microsoft.com/office/officeart/2005/8/layout/list1"/>
    <dgm:cxn modelId="{B4594A48-DE63-416E-8FEE-B3AAABA2FA57}" type="presParOf" srcId="{56E0CC91-803D-41B6-A9EA-115B9795F7B4}" destId="{44E2A7BA-A406-4130-B1E1-F84A8C10BDDB}" srcOrd="2" destOrd="0" presId="urn:microsoft.com/office/officeart/2005/8/layout/list1"/>
    <dgm:cxn modelId="{52DDD9A2-4D01-45A5-B38D-FBEC2D2AC72D}" type="presParOf" srcId="{56E0CC91-803D-41B6-A9EA-115B9795F7B4}" destId="{2D9466EA-A0A0-4576-9B91-76021894490A}" srcOrd="3" destOrd="0" presId="urn:microsoft.com/office/officeart/2005/8/layout/list1"/>
    <dgm:cxn modelId="{F7F2F28C-5A66-4658-8B06-17206FDFFBCB}" type="presParOf" srcId="{56E0CC91-803D-41B6-A9EA-115B9795F7B4}" destId="{47A227E4-3076-4A52-B489-DBD285871179}" srcOrd="4" destOrd="0" presId="urn:microsoft.com/office/officeart/2005/8/layout/list1"/>
    <dgm:cxn modelId="{B6886298-4156-49D5-A2D8-B4319274B200}" type="presParOf" srcId="{47A227E4-3076-4A52-B489-DBD285871179}" destId="{76959798-87B1-485E-8B4A-8D974B512124}" srcOrd="0" destOrd="0" presId="urn:microsoft.com/office/officeart/2005/8/layout/list1"/>
    <dgm:cxn modelId="{0974CA39-5B80-4282-B9CF-1FC552B30A63}" type="presParOf" srcId="{47A227E4-3076-4A52-B489-DBD285871179}" destId="{C569798D-EDBF-4B74-AA79-95F6352ACA4D}" srcOrd="1" destOrd="0" presId="urn:microsoft.com/office/officeart/2005/8/layout/list1"/>
    <dgm:cxn modelId="{37465584-73D0-4EA5-A5C1-3850123F1F7B}" type="presParOf" srcId="{56E0CC91-803D-41B6-A9EA-115B9795F7B4}" destId="{DD9B0B06-EDD5-475B-8732-EE6CD37D1AFD}" srcOrd="5" destOrd="0" presId="urn:microsoft.com/office/officeart/2005/8/layout/list1"/>
    <dgm:cxn modelId="{7150F409-5A63-402B-A49B-67AAA1E22C3D}" type="presParOf" srcId="{56E0CC91-803D-41B6-A9EA-115B9795F7B4}" destId="{FDC23001-2EA8-4C7D-8013-FE03D16371D2}" srcOrd="6" destOrd="0" presId="urn:microsoft.com/office/officeart/2005/8/layout/list1"/>
    <dgm:cxn modelId="{7E85B042-A6A4-4F78-85B4-CB6703284216}" type="presParOf" srcId="{56E0CC91-803D-41B6-A9EA-115B9795F7B4}" destId="{B93FE834-7A2D-40CF-9E80-48900278C4E9}" srcOrd="7" destOrd="0" presId="urn:microsoft.com/office/officeart/2005/8/layout/list1"/>
    <dgm:cxn modelId="{9E851847-0AAD-4FA9-A7DC-9430B5EC966D}" type="presParOf" srcId="{56E0CC91-803D-41B6-A9EA-115B9795F7B4}" destId="{C1593653-3D82-4D9A-9571-999B876D8634}" srcOrd="8" destOrd="0" presId="urn:microsoft.com/office/officeart/2005/8/layout/list1"/>
    <dgm:cxn modelId="{F9855EF1-0296-4B38-B535-BDB43D3893AE}" type="presParOf" srcId="{C1593653-3D82-4D9A-9571-999B876D8634}" destId="{17671787-FFC7-42C8-B86C-4DD5497F57C2}" srcOrd="0" destOrd="0" presId="urn:microsoft.com/office/officeart/2005/8/layout/list1"/>
    <dgm:cxn modelId="{237A35AF-09AB-4EE3-8E98-4CA135B12BB3}" type="presParOf" srcId="{C1593653-3D82-4D9A-9571-999B876D8634}" destId="{99C88448-3B14-473B-A39F-A5DA72057652}" srcOrd="1" destOrd="0" presId="urn:microsoft.com/office/officeart/2005/8/layout/list1"/>
    <dgm:cxn modelId="{18400EC3-0A8F-41A6-9C66-D84D588AA875}" type="presParOf" srcId="{56E0CC91-803D-41B6-A9EA-115B9795F7B4}" destId="{A5FE3ED7-F40E-4F58-9D18-EA2D36C11618}" srcOrd="9" destOrd="0" presId="urn:microsoft.com/office/officeart/2005/8/layout/list1"/>
    <dgm:cxn modelId="{71AAC18E-7F3A-4003-B3BD-D38959067BEE}" type="presParOf" srcId="{56E0CC91-803D-41B6-A9EA-115B9795F7B4}" destId="{13B54E36-19A8-4DD4-80E1-56EF1BA049A8}" srcOrd="10" destOrd="0" presId="urn:microsoft.com/office/officeart/2005/8/layout/list1"/>
    <dgm:cxn modelId="{73B2A686-1679-43AB-8D1D-1C2D7BE4E48D}" type="presParOf" srcId="{56E0CC91-803D-41B6-A9EA-115B9795F7B4}" destId="{6534E970-EABB-47D5-AA29-026B83F10EF7}" srcOrd="11" destOrd="0" presId="urn:microsoft.com/office/officeart/2005/8/layout/list1"/>
    <dgm:cxn modelId="{AC251E10-5324-4A38-B5FF-8E9986CCDAE4}" type="presParOf" srcId="{56E0CC91-803D-41B6-A9EA-115B9795F7B4}" destId="{C3DFC7E4-06E3-4DD3-A152-38BF601454E3}" srcOrd="12" destOrd="0" presId="urn:microsoft.com/office/officeart/2005/8/layout/list1"/>
    <dgm:cxn modelId="{617D2874-22E8-4942-9FF1-03F1DF26912D}" type="presParOf" srcId="{C3DFC7E4-06E3-4DD3-A152-38BF601454E3}" destId="{5602AA37-29E6-4258-99F2-E86C90B20F29}" srcOrd="0" destOrd="0" presId="urn:microsoft.com/office/officeart/2005/8/layout/list1"/>
    <dgm:cxn modelId="{759C4096-5CC9-44C4-802D-A83CFBB5C642}" type="presParOf" srcId="{C3DFC7E4-06E3-4DD3-A152-38BF601454E3}" destId="{39FFD3C2-7117-445A-A73B-1E929F00937E}" srcOrd="1" destOrd="0" presId="urn:microsoft.com/office/officeart/2005/8/layout/list1"/>
    <dgm:cxn modelId="{7F1D7495-4BE3-4A2D-A37D-244174C460A4}" type="presParOf" srcId="{56E0CC91-803D-41B6-A9EA-115B9795F7B4}" destId="{050EB0AE-43CD-45B5-AA06-89EB2419C92C}" srcOrd="13" destOrd="0" presId="urn:microsoft.com/office/officeart/2005/8/layout/list1"/>
    <dgm:cxn modelId="{37B1CACD-DCA9-4678-96EE-72D2202425F6}" type="presParOf" srcId="{56E0CC91-803D-41B6-A9EA-115B9795F7B4}" destId="{95A6319D-58ED-4993-BED6-D6078CDE515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6C337-2517-4E74-978C-93C5428A5347}">
      <dsp:nvSpPr>
        <dsp:cNvPr id="0" name=""/>
        <dsp:cNvSpPr/>
      </dsp:nvSpPr>
      <dsp:spPr>
        <a:xfrm>
          <a:off x="1002" y="9685"/>
          <a:ext cx="3911125" cy="234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монолитные (цельные) из бронзы, чугуна, керамики, металлокерамики, пластмассы</a:t>
          </a:r>
          <a:endParaRPr lang="ru-RU" sz="2600" kern="1200" dirty="0"/>
        </a:p>
      </dsp:txBody>
      <dsp:txXfrm>
        <a:off x="1002" y="9685"/>
        <a:ext cx="3911125" cy="2346675"/>
      </dsp:txXfrm>
    </dsp:sp>
    <dsp:sp modelId="{7F49C2FB-C824-4045-ABB3-33BF912E69AB}">
      <dsp:nvSpPr>
        <dsp:cNvPr id="0" name=""/>
        <dsp:cNvSpPr/>
      </dsp:nvSpPr>
      <dsp:spPr>
        <a:xfrm>
          <a:off x="4303241" y="9685"/>
          <a:ext cx="3911125" cy="234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Заливные – внутрь поверхности заливают баббит слоем  около </a:t>
          </a:r>
          <a:br>
            <a:rPr lang="ru-RU" sz="2600" kern="1200" dirty="0" smtClean="0"/>
          </a:br>
          <a:r>
            <a:rPr lang="ru-RU" sz="2600" kern="1200" dirty="0" smtClean="0"/>
            <a:t>1 мм</a:t>
          </a:r>
          <a:endParaRPr lang="ru-RU" sz="2600" kern="1200" dirty="0"/>
        </a:p>
      </dsp:txBody>
      <dsp:txXfrm>
        <a:off x="4303241" y="9685"/>
        <a:ext cx="3911125" cy="2346675"/>
      </dsp:txXfrm>
    </dsp:sp>
    <dsp:sp modelId="{A926B987-763F-4A9A-A71C-B5439917D9A2}">
      <dsp:nvSpPr>
        <dsp:cNvPr id="0" name=""/>
        <dsp:cNvSpPr/>
      </dsp:nvSpPr>
      <dsp:spPr>
        <a:xfrm>
          <a:off x="2152122" y="2747473"/>
          <a:ext cx="3911125" cy="2346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самоустанавливающиеся –сегменты  могут поворачиваться вокруг оси</a:t>
          </a:r>
          <a:endParaRPr lang="ru-RU" sz="2600" kern="1200" dirty="0"/>
        </a:p>
      </dsp:txBody>
      <dsp:txXfrm>
        <a:off x="2152122" y="2747473"/>
        <a:ext cx="3911125" cy="2346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A7BA-A406-4130-B1E1-F84A8C10BDDB}">
      <dsp:nvSpPr>
        <dsp:cNvPr id="0" name=""/>
        <dsp:cNvSpPr/>
      </dsp:nvSpPr>
      <dsp:spPr>
        <a:xfrm>
          <a:off x="0" y="225987"/>
          <a:ext cx="7929586" cy="1152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4" tIns="249936" rIns="61542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Масла индустриальные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Масла трансмиссионные</a:t>
          </a:r>
          <a:endParaRPr lang="ru-RU" sz="2400" kern="1200" dirty="0"/>
        </a:p>
      </dsp:txBody>
      <dsp:txXfrm>
        <a:off x="0" y="225987"/>
        <a:ext cx="7929586" cy="1152900"/>
      </dsp:txXfrm>
    </dsp:sp>
    <dsp:sp modelId="{79C87C21-DB92-4497-9530-180EB3E88D83}">
      <dsp:nvSpPr>
        <dsp:cNvPr id="0" name=""/>
        <dsp:cNvSpPr/>
      </dsp:nvSpPr>
      <dsp:spPr>
        <a:xfrm>
          <a:off x="396479" y="48867"/>
          <a:ext cx="555071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Жидкие</a:t>
          </a:r>
          <a:endParaRPr lang="ru-RU" sz="2800" kern="1200" dirty="0"/>
        </a:p>
      </dsp:txBody>
      <dsp:txXfrm>
        <a:off x="413772" y="66160"/>
        <a:ext cx="5516124" cy="319654"/>
      </dsp:txXfrm>
    </dsp:sp>
    <dsp:sp modelId="{FDC23001-2EA8-4C7D-8013-FE03D16371D2}">
      <dsp:nvSpPr>
        <dsp:cNvPr id="0" name=""/>
        <dsp:cNvSpPr/>
      </dsp:nvSpPr>
      <dsp:spPr>
        <a:xfrm>
          <a:off x="0" y="1620808"/>
          <a:ext cx="7929586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4" tIns="249936" rIns="61542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коллоидный (высокодисперсный) графит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двусернистый</a:t>
          </a:r>
          <a:r>
            <a:rPr lang="ru-RU" sz="2400" kern="1200" dirty="0" smtClean="0"/>
            <a:t> молибден (дисульфид молибдена) </a:t>
          </a:r>
          <a:endParaRPr lang="ru-RU" sz="2400" kern="1200" dirty="0"/>
        </a:p>
      </dsp:txBody>
      <dsp:txXfrm>
        <a:off x="0" y="1620808"/>
        <a:ext cx="7929586" cy="1512000"/>
      </dsp:txXfrm>
    </dsp:sp>
    <dsp:sp modelId="{C569798D-EDBF-4B74-AA79-95F6352ACA4D}">
      <dsp:nvSpPr>
        <dsp:cNvPr id="0" name=""/>
        <dsp:cNvSpPr/>
      </dsp:nvSpPr>
      <dsp:spPr>
        <a:xfrm>
          <a:off x="396479" y="1443688"/>
          <a:ext cx="555071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Твёрдые</a:t>
          </a:r>
          <a:endParaRPr lang="ru-RU" sz="2800" kern="1200" dirty="0"/>
        </a:p>
      </dsp:txBody>
      <dsp:txXfrm>
        <a:off x="413772" y="1460981"/>
        <a:ext cx="5516124" cy="319654"/>
      </dsp:txXfrm>
    </dsp:sp>
    <dsp:sp modelId="{13B54E36-19A8-4DD4-80E1-56EF1BA049A8}">
      <dsp:nvSpPr>
        <dsp:cNvPr id="0" name=""/>
        <dsp:cNvSpPr/>
      </dsp:nvSpPr>
      <dsp:spPr>
        <a:xfrm>
          <a:off x="0" y="3374728"/>
          <a:ext cx="7929586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88448-3B14-473B-A39F-A5DA72057652}">
      <dsp:nvSpPr>
        <dsp:cNvPr id="0" name=""/>
        <dsp:cNvSpPr/>
      </dsp:nvSpPr>
      <dsp:spPr>
        <a:xfrm>
          <a:off x="396479" y="3197608"/>
          <a:ext cx="555071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Газообразные</a:t>
          </a:r>
          <a:endParaRPr lang="ru-RU" sz="2800" kern="1200" dirty="0"/>
        </a:p>
      </dsp:txBody>
      <dsp:txXfrm>
        <a:off x="413772" y="3214901"/>
        <a:ext cx="5516124" cy="319654"/>
      </dsp:txXfrm>
    </dsp:sp>
    <dsp:sp modelId="{95A6319D-58ED-4993-BED6-D6078CDE5155}">
      <dsp:nvSpPr>
        <dsp:cNvPr id="0" name=""/>
        <dsp:cNvSpPr/>
      </dsp:nvSpPr>
      <dsp:spPr>
        <a:xfrm>
          <a:off x="0" y="3919048"/>
          <a:ext cx="7929586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5424" tIns="249936" rIns="615424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Солидол</a:t>
          </a:r>
          <a:r>
            <a:rPr lang="en-US" sz="2400" kern="1200" dirty="0" smtClean="0"/>
            <a:t> – </a:t>
          </a:r>
          <a:r>
            <a:rPr lang="ru-RU" sz="2400" kern="1200" dirty="0" smtClean="0"/>
            <a:t>продукт </a:t>
          </a:r>
          <a:r>
            <a:rPr lang="ru-RU" sz="2400" kern="1200" dirty="0" err="1" smtClean="0"/>
            <a:t>загущения</a:t>
          </a:r>
          <a:r>
            <a:rPr lang="ru-RU" sz="2400" kern="1200" dirty="0" smtClean="0"/>
            <a:t> жидких минеральных масел кальциевым мылом.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err="1" smtClean="0"/>
            <a:t>Консталин</a:t>
          </a:r>
          <a:r>
            <a:rPr lang="ru-RU" sz="2400" kern="1200" dirty="0" smtClean="0"/>
            <a:t> – натриевым;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 </a:t>
          </a:r>
          <a:r>
            <a:rPr lang="ru-RU" sz="2400" kern="1200" dirty="0" err="1" smtClean="0"/>
            <a:t>Литол</a:t>
          </a:r>
          <a:r>
            <a:rPr lang="ru-RU" sz="2400" kern="1200" dirty="0" smtClean="0"/>
            <a:t> – литиевым. </a:t>
          </a:r>
          <a:endParaRPr lang="ru-RU" sz="2400" kern="1200" dirty="0"/>
        </a:p>
      </dsp:txBody>
      <dsp:txXfrm>
        <a:off x="0" y="3919048"/>
        <a:ext cx="7929586" cy="1890000"/>
      </dsp:txXfrm>
    </dsp:sp>
    <dsp:sp modelId="{39FFD3C2-7117-445A-A73B-1E929F00937E}">
      <dsp:nvSpPr>
        <dsp:cNvPr id="0" name=""/>
        <dsp:cNvSpPr/>
      </dsp:nvSpPr>
      <dsp:spPr>
        <a:xfrm>
          <a:off x="396479" y="3741928"/>
          <a:ext cx="5550710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804" tIns="0" rIns="209804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Пластичные</a:t>
          </a:r>
          <a:endParaRPr lang="ru-RU" sz="2800" kern="1200" dirty="0"/>
        </a:p>
      </dsp:txBody>
      <dsp:txXfrm>
        <a:off x="413772" y="3759221"/>
        <a:ext cx="551612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67F4-8974-4538-AF0C-C0D1DDE62379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C30000-A468-4271-BF5E-8C11080EC5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1187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46F45-CF19-4D1E-8BA0-53D4C1F6C1A6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58A44-458F-41B6-A39E-964AF15709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704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6E011-8857-47E5-A25C-20233988B9D7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64E2-9E8A-4ED8-8ED6-F33BF10047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8629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892E-22D8-4720-B6F2-EED1A53D7628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76C40-71D8-41AD-9890-C719A995B1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284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E112C-8B20-4797-81E1-CCCE45A443B9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4D4BA16-7DE0-48F8-BA2B-1BE758D48FC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80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550D2-7EFA-47E9-BA37-C707A1009B49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129D3-8B0E-4A6B-AA06-90EAA2FD58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9517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8D70-B0BA-439A-9C4C-96424EBEDC45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EDD545-2402-44F8-BF15-DDD17614CE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65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A63ED-1629-423B-8023-3B82EED82C8C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D0B0-D33F-4F71-A09F-16BD0442E1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192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6B2A-AA8A-41B2-8470-41207FA25A92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095430-E02A-40F1-828A-F0FE6F2B98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551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A954E-0533-4D03-990A-E1277798094E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B1215C-DDB3-46D1-9D02-07974BCB19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0344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941D-AAEA-4A75-9B5F-017B7EEB3079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458E79-DEF3-4885-8071-C1D510C45B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139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0359303-1E82-406F-A6DD-1C84E391A6D7}" type="datetimeFigureOut">
              <a:rPr lang="ru-RU"/>
              <a:pPr>
                <a:defRPr/>
              </a:pPr>
              <a:t>10.01.2021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EAB62462-FE9E-4F40-9994-F75343B6B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7" r:id="rId2"/>
    <p:sldLayoutId id="2147483713" r:id="rId3"/>
    <p:sldLayoutId id="2147483708" r:id="rId4"/>
    <p:sldLayoutId id="2147483714" r:id="rId5"/>
    <p:sldLayoutId id="2147483709" r:id="rId6"/>
    <p:sldLayoutId id="2147483715" r:id="rId7"/>
    <p:sldLayoutId id="2147483716" r:id="rId8"/>
    <p:sldLayoutId id="2147483717" r:id="rId9"/>
    <p:sldLayoutId id="2147483710" r:id="rId10"/>
    <p:sldLayoutId id="21474837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anose="020B0503020204020204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87563" y="1557338"/>
            <a:ext cx="4789487" cy="144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ru-RU" altLang="ru-RU" sz="44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ПОДШИПНИКИ </a:t>
            </a:r>
          </a:p>
          <a:p>
            <a:pPr algn="ctr" eaLnBrk="1" hangingPunct="1">
              <a:defRPr/>
            </a:pPr>
            <a:r>
              <a:rPr lang="ru-RU" altLang="ru-RU" sz="44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СКОЛЬЖЕНИЯ</a:t>
            </a:r>
            <a:endParaRPr lang="uk-UA" altLang="ru-RU" sz="44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7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8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7419" name="TextBox 18"/>
          <p:cNvSpPr txBox="1">
            <a:spLocks noChangeArrowheads="1"/>
          </p:cNvSpPr>
          <p:nvPr/>
        </p:nvSpPr>
        <p:spPr bwMode="auto">
          <a:xfrm>
            <a:off x="357188" y="1643063"/>
            <a:ext cx="8358187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u="sng">
                <a:latin typeface="Times New Roman" panose="02020603050405020304" pitchFamily="18" charset="0"/>
              </a:rPr>
              <a:t>Требования: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низкий коэффициент трения в паре с материалом вала (как правило, сталью);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износостойкость;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усталостная прочность при пульсирующих нагрузках;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высокая теплопроводность;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хорошая прирабатываемость;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хорошая смачиваемость маслом.</a:t>
            </a:r>
          </a:p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142875" y="115888"/>
            <a:ext cx="87503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Материалы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для подшипников скольжения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3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3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41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8443" name="TextBox 18"/>
          <p:cNvSpPr txBox="1">
            <a:spLocks noChangeArrowheads="1"/>
          </p:cNvSpPr>
          <p:nvPr/>
        </p:nvSpPr>
        <p:spPr bwMode="auto">
          <a:xfrm>
            <a:off x="250825" y="1071563"/>
            <a:ext cx="8751888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Металлические материалы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1. Баббиты – сплавы на основе олова и свинца. Применяют при высоких скоростях  и давлении  (20 МПа), например, высокооловянистые баббиты Б83 и Б89.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В двигателях автомобилей используют СОС 6-6 (свинец, олово, сурьма).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Недостатки: слабое сопротивление усталости и низкая (до 110</a:t>
            </a:r>
            <a:r>
              <a:rPr lang="ru-RU" altLang="ru-RU" sz="2400"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ru-RU" altLang="ru-RU" sz="2400">
                <a:latin typeface="Times New Roman" panose="02020603050405020304" pitchFamily="18" charset="0"/>
              </a:rPr>
              <a:t>С) теплостойкость.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2. Бронзы – сплавы на основе олова, свинца, бериллия и др. применяют при высоких скоростях и давлении  до 30 МПа, например, Бр010Ф1, Бр04Ц4С17.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Недостаток: повышенный износ цапф.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3. Алюминиевые сплавы. Имеют высокую антифрикционность, теплопроводность, сопротивление усталости. Наиболее перспективные алюминиево-оловянистые сплавы А09–2, А09–1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42875" y="-26988"/>
            <a:ext cx="8750300" cy="120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Материалы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для подшипников скольжения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3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6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9467" name="TextBox 18"/>
          <p:cNvSpPr txBox="1">
            <a:spLocks noChangeArrowheads="1"/>
          </p:cNvSpPr>
          <p:nvPr/>
        </p:nvSpPr>
        <p:spPr bwMode="auto">
          <a:xfrm>
            <a:off x="303213" y="1857375"/>
            <a:ext cx="8537575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Металлокерамические материалы</a:t>
            </a: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Смеси металлических порошков (медь или железо) с добавками порошков графита, свинца и др. путем прессования и спекания при высокой температуре. Имеют пористую структуру, могут работать при скудной смазке после пропитки горячим маслом. Это, например, железографитовые, бронзографитовые подшипники.</a:t>
            </a:r>
          </a:p>
          <a:p>
            <a:pPr algn="just" eaLnBrk="1" hangingPunct="1"/>
            <a:r>
              <a:rPr lang="en-US" altLang="ru-RU" sz="2400" b="1">
                <a:latin typeface="Book Antiqua" panose="02040602050305030304" pitchFamily="18" charset="0"/>
              </a:rPr>
              <a:t> </a:t>
            </a:r>
            <a:endParaRPr lang="ru-RU" altLang="ru-RU" sz="2400" b="1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anose="02020603050405020304" pitchFamily="18" charset="0"/>
              </a:rPr>
              <a:t>Неметаллические материалы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Это пластмассы, например: фторопласт, капрон, капролон и др.; резина; графитовые материалы; твердые породы дерева.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42875" y="115888"/>
            <a:ext cx="87503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Материалы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для подшипников скольжения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89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1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49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1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0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1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2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2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0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053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graphicFrame>
        <p:nvGraphicFramePr>
          <p:cNvPr id="67" name="Схема 66"/>
          <p:cNvGraphicFramePr/>
          <p:nvPr/>
        </p:nvGraphicFramePr>
        <p:xfrm>
          <a:off x="571472" y="714356"/>
          <a:ext cx="7929586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Rectangle 22"/>
          <p:cNvSpPr>
            <a:spLocks noChangeArrowheads="1"/>
          </p:cNvSpPr>
          <p:nvPr/>
        </p:nvSpPr>
        <p:spPr bwMode="auto">
          <a:xfrm>
            <a:off x="142875" y="44450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Смазочные материалы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3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5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1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5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5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6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4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5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1560" name="TextBox 57"/>
          <p:cNvSpPr txBox="1">
            <a:spLocks noChangeArrowheads="1"/>
          </p:cNvSpPr>
          <p:nvPr/>
        </p:nvSpPr>
        <p:spPr bwMode="auto">
          <a:xfrm>
            <a:off x="1000125" y="928688"/>
            <a:ext cx="81438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u="sng">
                <a:latin typeface="Times New Roman" panose="02020603050405020304" pitchFamily="18" charset="0"/>
              </a:rPr>
              <a:t>Вязкость</a:t>
            </a:r>
            <a:r>
              <a:rPr lang="ru-RU" altLang="ru-RU" sz="2400">
                <a:latin typeface="Times New Roman" panose="02020603050405020304" pitchFamily="18" charset="0"/>
              </a:rPr>
              <a:t> – это способность оказывать сопротивление при сдвиге одного слоя жидкости относительно другого.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    Различают </a:t>
            </a:r>
            <a:r>
              <a:rPr lang="ru-RU" altLang="ru-RU" sz="2400" b="1">
                <a:latin typeface="Times New Roman" panose="02020603050405020304" pitchFamily="18" charset="0"/>
              </a:rPr>
              <a:t>динамическую</a:t>
            </a:r>
            <a:r>
              <a:rPr lang="ru-RU" altLang="ru-RU" sz="2400">
                <a:latin typeface="Times New Roman" panose="02020603050405020304" pitchFamily="18" charset="0"/>
              </a:rPr>
              <a:t> и </a:t>
            </a:r>
            <a:r>
              <a:rPr lang="ru-RU" altLang="ru-RU" sz="2400" b="1">
                <a:latin typeface="Times New Roman" panose="02020603050405020304" pitchFamily="18" charset="0"/>
              </a:rPr>
              <a:t>кинематическую</a:t>
            </a:r>
            <a:r>
              <a:rPr lang="ru-RU" altLang="ru-RU" sz="2400">
                <a:latin typeface="Times New Roman" panose="02020603050405020304" pitchFamily="18" charset="0"/>
              </a:rPr>
              <a:t> вязкости.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Кинематическая вязкость – отношение динамической вязкости жидкости к ее плотности при той же температуре, м2/с: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	Другие свойства жидких масел: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- маслянистость (способность масла создавать пленки на твердой поверхности);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- температура вспышки;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- температура застывания.</a:t>
            </a:r>
          </a:p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215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61" name="Rectangle 22"/>
          <p:cNvSpPr>
            <a:spLocks noChangeArrowheads="1"/>
          </p:cNvSpPr>
          <p:nvPr/>
        </p:nvSpPr>
        <p:spPr bwMode="auto">
          <a:xfrm>
            <a:off x="142875" y="44450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Смазочные материалы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21563" name="Picture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841625"/>
            <a:ext cx="1066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7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8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2539" name="TextBox 18"/>
          <p:cNvSpPr txBox="1">
            <a:spLocks noChangeArrowheads="1"/>
          </p:cNvSpPr>
          <p:nvPr/>
        </p:nvSpPr>
        <p:spPr bwMode="auto">
          <a:xfrm>
            <a:off x="303213" y="1658938"/>
            <a:ext cx="85375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Мощность в ПС расходуется на: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упругое и пластичное деформирование микронеровностей;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на схватывание (задир) в местах выдавливания смазки;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на полимеризацию смазки в местах уменьшения зазора при увеличении нагрузки;</a:t>
            </a:r>
          </a:p>
          <a:p>
            <a:pPr eaLnBrk="1" hangingPunct="1"/>
            <a:r>
              <a:rPr lang="ru-RU" altLang="ru-RU" sz="2800">
                <a:latin typeface="Times New Roman" panose="02020603050405020304" pitchFamily="18" charset="0"/>
              </a:rPr>
              <a:t>– на относительный сдвиг слоёв масла.</a:t>
            </a:r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42875" y="201613"/>
            <a:ext cx="87503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Виды трения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5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3562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23563" name="Рисунок 12" descr="Кривая Штрибек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786063"/>
            <a:ext cx="53340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285750" y="1214438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</a:rPr>
              <a:t>Сухое  (граничное) трение.</a:t>
            </a:r>
            <a:r>
              <a:rPr lang="ru-RU" altLang="ru-RU" sz="2400">
                <a:latin typeface="Times New Roman" panose="02020603050405020304" pitchFamily="18" charset="0"/>
              </a:rPr>
              <a:t> Трущиеся поверхности соприкасаются друг с другом, при трении происходит взаимопроникновение и деформация микронеровностей.</a:t>
            </a:r>
          </a:p>
          <a:p>
            <a:pPr eaLnBrk="1" hangingPunct="1"/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</a:rPr>
              <a:t>Коэффициент трения </a:t>
            </a:r>
            <a:r>
              <a:rPr lang="en-US" altLang="ru-RU" sz="2400" b="1" i="1">
                <a:solidFill>
                  <a:srgbClr val="000000"/>
                </a:solidFill>
                <a:latin typeface="Book Antiqua" panose="02040602050305030304" pitchFamily="18" charset="0"/>
              </a:rPr>
              <a:t>f = 0.1…0.5</a:t>
            </a:r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286000" y="3214688"/>
            <a:ext cx="500063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357313" y="2571750"/>
            <a:ext cx="928687" cy="714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6850" y="188913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Виды трения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5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4586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24587" name="Рисунок 12" descr="Кривая Штрибе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8" y="3357563"/>
            <a:ext cx="4586287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8" name="TextBox 14"/>
          <p:cNvSpPr txBox="1">
            <a:spLocks noChangeArrowheads="1"/>
          </p:cNvSpPr>
          <p:nvPr/>
        </p:nvSpPr>
        <p:spPr bwMode="auto">
          <a:xfrm>
            <a:off x="285750" y="1143000"/>
            <a:ext cx="8501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</a:rPr>
              <a:t>Смешанное трение.</a:t>
            </a:r>
            <a:r>
              <a:rPr lang="ru-RU" altLang="ru-RU" sz="2400">
                <a:latin typeface="Times New Roman" panose="02020603050405020304" pitchFamily="18" charset="0"/>
              </a:rPr>
              <a:t> Поверхности покрыты слоем жидкости толщиной около 0,1 мкм. Если условие  </a:t>
            </a:r>
            <a:r>
              <a:rPr lang="en-US" altLang="ru-RU" sz="2400" b="1" i="1">
                <a:latin typeface="Book Antiqua" panose="02040602050305030304" pitchFamily="18" charset="0"/>
              </a:rPr>
              <a:t>h &gt; R</a:t>
            </a:r>
            <a:r>
              <a:rPr lang="en-US" altLang="ru-RU" sz="2400" b="1" i="1" baseline="-25000">
                <a:latin typeface="Book Antiqua" panose="02040602050305030304" pitchFamily="18" charset="0"/>
              </a:rPr>
              <a:t>z1</a:t>
            </a:r>
            <a:r>
              <a:rPr lang="en-US" altLang="ru-RU" sz="2400" b="1" i="1">
                <a:latin typeface="Book Antiqua" panose="02040602050305030304" pitchFamily="18" charset="0"/>
              </a:rPr>
              <a:t> + R</a:t>
            </a:r>
            <a:r>
              <a:rPr lang="en-US" altLang="ru-RU" sz="2400" b="1" i="1" baseline="-25000">
                <a:latin typeface="Book Antiqua" panose="02040602050305030304" pitchFamily="18" charset="0"/>
              </a:rPr>
              <a:t>z2</a:t>
            </a:r>
            <a:r>
              <a:rPr lang="ru-RU" altLang="ru-RU" sz="2400" b="1" i="1">
                <a:latin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</a:rPr>
              <a:t>не выполняется, то в подшипнике будет одновременно жидкостное и граничное трение.</a:t>
            </a:r>
            <a:endParaRPr lang="en-US" altLang="ru-RU" sz="2400">
              <a:latin typeface="Book Antiqua" panose="02040602050305030304" pitchFamily="18" charset="0"/>
            </a:endParaRPr>
          </a:p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Коэффициент трения </a:t>
            </a:r>
            <a:r>
              <a:rPr lang="en-US" altLang="ru-RU" sz="2400" b="1" i="1">
                <a:latin typeface="Book Antiqua" panose="02040602050305030304" pitchFamily="18" charset="0"/>
              </a:rPr>
              <a:t>f = 0.01…0.1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pic>
        <p:nvPicPr>
          <p:cNvPr id="24589" name="Picture 2" descr="Fig_17-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429000"/>
            <a:ext cx="39941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Овал 15"/>
          <p:cNvSpPr/>
          <p:nvPr/>
        </p:nvSpPr>
        <p:spPr>
          <a:xfrm>
            <a:off x="4643438" y="4214813"/>
            <a:ext cx="1643062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6850" y="188913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Виды трения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7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5610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25611" name="Рисунок 12" descr="Кривая Штрибек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3357563"/>
            <a:ext cx="4586288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TextBox 14"/>
          <p:cNvSpPr txBox="1">
            <a:spLocks noChangeArrowheads="1"/>
          </p:cNvSpPr>
          <p:nvPr/>
        </p:nvSpPr>
        <p:spPr bwMode="auto">
          <a:xfrm>
            <a:off x="285750" y="1143000"/>
            <a:ext cx="85010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 b="1">
                <a:latin typeface="Times New Roman" panose="02020603050405020304" pitchFamily="18" charset="0"/>
              </a:rPr>
              <a:t>Жидкостное трение.</a:t>
            </a:r>
            <a:r>
              <a:rPr lang="ru-RU" altLang="ru-RU" sz="2400">
                <a:latin typeface="Times New Roman" panose="02020603050405020304" pitchFamily="18" charset="0"/>
              </a:rPr>
              <a:t> Поверхности разделены слоем смазочного материала, при котором микронеровности не соприкасаются. Слой жидкости </a:t>
            </a:r>
            <a:r>
              <a:rPr lang="en-US" altLang="ru-RU" sz="2400" b="1" i="1">
                <a:latin typeface="Book Antiqua" panose="02040602050305030304" pitchFamily="18" charset="0"/>
              </a:rPr>
              <a:t>h</a:t>
            </a:r>
            <a:r>
              <a:rPr lang="ru-RU" altLang="ru-RU" sz="2400">
                <a:latin typeface="Times New Roman" panose="02020603050405020304" pitchFamily="18" charset="0"/>
              </a:rPr>
              <a:t> больше суммы высот микронеровностей поверхностей</a:t>
            </a:r>
            <a:r>
              <a:rPr lang="en-US" altLang="ru-RU" sz="2400">
                <a:latin typeface="Book Antiqua" panose="02040602050305030304" pitchFamily="18" charset="0"/>
              </a:rPr>
              <a:t>: </a:t>
            </a:r>
            <a:r>
              <a:rPr lang="en-US" altLang="ru-RU" sz="2400" b="1" i="1">
                <a:latin typeface="Book Antiqua" panose="02040602050305030304" pitchFamily="18" charset="0"/>
              </a:rPr>
              <a:t>h &gt; R</a:t>
            </a:r>
            <a:r>
              <a:rPr lang="en-US" altLang="ru-RU" sz="2400" b="1" i="1" baseline="-25000">
                <a:latin typeface="Book Antiqua" panose="02040602050305030304" pitchFamily="18" charset="0"/>
              </a:rPr>
              <a:t>z1</a:t>
            </a:r>
            <a:r>
              <a:rPr lang="en-US" altLang="ru-RU" sz="2400" b="1" i="1">
                <a:latin typeface="Book Antiqua" panose="02040602050305030304" pitchFamily="18" charset="0"/>
              </a:rPr>
              <a:t> + R</a:t>
            </a:r>
            <a:r>
              <a:rPr lang="en-US" altLang="ru-RU" sz="2400" b="1" i="1" baseline="-25000">
                <a:latin typeface="Book Antiqua" panose="02040602050305030304" pitchFamily="18" charset="0"/>
              </a:rPr>
              <a:t>z2</a:t>
            </a:r>
            <a:r>
              <a:rPr lang="ru-RU" altLang="ru-RU" sz="2400" b="1" i="1">
                <a:latin typeface="Times New Roman" panose="02020603050405020304" pitchFamily="18" charset="0"/>
              </a:rPr>
              <a:t> </a:t>
            </a:r>
            <a:endParaRPr lang="en-US" altLang="ru-RU" sz="2400" b="1" i="1">
              <a:latin typeface="Book Antiqua" panose="02040602050305030304" pitchFamily="18" charset="0"/>
            </a:endParaRPr>
          </a:p>
          <a:p>
            <a:pPr algn="just" eaLnBrk="1" hangingPunct="1"/>
            <a:r>
              <a:rPr lang="en-US" altLang="ru-RU" sz="2400" b="1" i="1">
                <a:latin typeface="Book Antiqua" panose="02040602050305030304" pitchFamily="18" charset="0"/>
              </a:rPr>
              <a:t>	</a:t>
            </a:r>
            <a:r>
              <a:rPr lang="ru-RU" altLang="ru-RU" sz="2400">
                <a:latin typeface="Times New Roman" panose="02020603050405020304" pitchFamily="18" charset="0"/>
              </a:rPr>
              <a:t>Коэффициент трения </a:t>
            </a:r>
            <a:r>
              <a:rPr lang="en-US" altLang="ru-RU" sz="2400" b="1" i="1">
                <a:latin typeface="Book Antiqua" panose="02040602050305030304" pitchFamily="18" charset="0"/>
              </a:rPr>
              <a:t>f = 0.001…0.005</a:t>
            </a: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786188" y="3786188"/>
            <a:ext cx="2928937" cy="714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196850" y="188913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Виды трения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3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4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6635" name="TextBox 14"/>
          <p:cNvSpPr txBox="1">
            <a:spLocks noChangeArrowheads="1"/>
          </p:cNvSpPr>
          <p:nvPr/>
        </p:nvSpPr>
        <p:spPr bwMode="auto">
          <a:xfrm>
            <a:off x="285750" y="1143000"/>
            <a:ext cx="850106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latin typeface="Book Antiqua" panose="02040602050305030304" pitchFamily="18" charset="0"/>
              </a:rPr>
              <a:t>	</a:t>
            </a:r>
            <a:r>
              <a:rPr lang="ru-RU" altLang="ru-RU" sz="2400">
                <a:latin typeface="Times New Roman" panose="02020603050405020304" pitchFamily="18" charset="0"/>
              </a:rPr>
              <a:t>Для того, чтобы между трущимися поверхностями мог долго существовать слой смазочного материала, в нем должно быть избыточное давление.</a:t>
            </a:r>
          </a:p>
          <a:p>
            <a:pPr eaLnBrk="1" hangingPunct="1"/>
            <a:r>
              <a:rPr lang="en-US" altLang="ru-RU" sz="2400">
                <a:latin typeface="Book Antiqua" panose="02040602050305030304" pitchFamily="18" charset="0"/>
              </a:rPr>
              <a:t>	</a:t>
            </a:r>
            <a:r>
              <a:rPr lang="ru-RU" altLang="ru-RU" sz="2400">
                <a:latin typeface="Times New Roman" panose="02020603050405020304" pitchFamily="18" charset="0"/>
              </a:rPr>
              <a:t>Если это давление создается за счет вращения цапфы, то подшипник называется гидродинамическим, если при помощи насоса – гидростатическим.</a:t>
            </a:r>
          </a:p>
        </p:txBody>
      </p:sp>
      <p:pic>
        <p:nvPicPr>
          <p:cNvPr id="26636" name="Picture 2" descr="Fig_17-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29000"/>
            <a:ext cx="5857875" cy="317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96850" y="188913"/>
            <a:ext cx="87503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Виды трения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1. Преимущества и недостатки.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2. Область применения.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3. Классификация ПС.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4. Материалы ПС.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5. Смазочные материалы.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6. Виды трения.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7. Кривая Штрибека.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8. Расчет подшипников при граничном и полужидкостном трении.</a:t>
            </a:r>
          </a:p>
          <a:p>
            <a:pPr marL="136525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ru-RU" altLang="ru-RU" smtClean="0"/>
              <a:t>9.  Гидростатические подшипники.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68313" y="549275"/>
            <a:ext cx="59039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Содержание лекции:</a:t>
            </a:r>
            <a:endParaRPr lang="uk-UA" altLang="ru-RU" sz="40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7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5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69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79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0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8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69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14313" y="1285875"/>
            <a:ext cx="85725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Граничное и полужидкостное трение характерны для тихоходных подшипников и быстроходных подшипников в период пуска и остановки машины, когда скорость вала мала.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	Расчет выполняют как проверочный по двум критериям: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dirty="0">
                <a:latin typeface="+mn-lt"/>
              </a:rPr>
              <a:t>По допустимому давлению, МПа, в подшипнике: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двигателях </a:t>
            </a:r>
            <a:r>
              <a:rPr lang="en-US" sz="2400" b="1" i="1" dirty="0">
                <a:latin typeface="+mn-lt"/>
              </a:rPr>
              <a:t>[</a:t>
            </a:r>
            <a:r>
              <a:rPr lang="ru-RU" sz="2400" b="1" i="1" dirty="0" err="1">
                <a:latin typeface="+mn-lt"/>
              </a:rPr>
              <a:t>р</a:t>
            </a:r>
            <a:r>
              <a:rPr lang="en-US" sz="2400" b="1" i="1" dirty="0">
                <a:latin typeface="+mn-lt"/>
              </a:rPr>
              <a:t>]</a:t>
            </a:r>
            <a:r>
              <a:rPr lang="ru-RU" sz="2400" dirty="0">
                <a:latin typeface="+mn-lt"/>
              </a:rPr>
              <a:t> = 4…20 Н/мм</a:t>
            </a:r>
            <a:r>
              <a:rPr lang="ru-RU" sz="2400" baseline="30000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.</a:t>
            </a:r>
          </a:p>
        </p:txBody>
      </p:sp>
      <p:sp>
        <p:nvSpPr>
          <p:cNvPr id="2770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770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27708" name="Рисунок 62" descr="ПС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214813"/>
            <a:ext cx="4505325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7709" name="Object 17"/>
          <p:cNvGraphicFramePr>
            <a:graphicFrameLocks noChangeAspect="1"/>
          </p:cNvGraphicFramePr>
          <p:nvPr/>
        </p:nvGraphicFramePr>
        <p:xfrm>
          <a:off x="3286125" y="3143250"/>
          <a:ext cx="21050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11" name="Формула" r:id="rId4" imgW="927100" imgH="431800" progId="Equation.3">
                  <p:embed/>
                </p:oleObj>
              </mc:Choice>
              <mc:Fallback>
                <p:oleObj name="Формула" r:id="rId4" imgW="9271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5" y="3143250"/>
                        <a:ext cx="21050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Rectangle 22"/>
          <p:cNvSpPr>
            <a:spLocks noChangeArrowheads="1"/>
          </p:cNvSpPr>
          <p:nvPr/>
        </p:nvSpPr>
        <p:spPr bwMode="auto">
          <a:xfrm>
            <a:off x="125413" y="85725"/>
            <a:ext cx="8750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Расчет подшипников скольжения при граничном и полужидкостном трении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7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1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3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8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3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69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3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4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28" name="TextBox 57"/>
          <p:cNvSpPr txBox="1">
            <a:spLocks noChangeArrowheads="1"/>
          </p:cNvSpPr>
          <p:nvPr/>
        </p:nvSpPr>
        <p:spPr bwMode="auto">
          <a:xfrm>
            <a:off x="285750" y="2143125"/>
            <a:ext cx="857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	2. По произведению давления на скорость скольжения:</a:t>
            </a:r>
            <a:endParaRPr lang="en-US" altLang="ru-RU" sz="2400">
              <a:latin typeface="Book Antiqua" panose="02040602050305030304" pitchFamily="18" charset="0"/>
            </a:endParaRPr>
          </a:p>
          <a:p>
            <a:pPr eaLnBrk="1" hangingPunct="1"/>
            <a:endParaRPr lang="en-US" altLang="ru-RU" sz="2400">
              <a:latin typeface="Book Antiqua" panose="02040602050305030304" pitchFamily="18" charset="0"/>
            </a:endParaRPr>
          </a:p>
          <a:p>
            <a:pPr eaLnBrk="1" hangingPunct="1"/>
            <a:endParaRPr lang="en-US" altLang="ru-RU" sz="2400">
              <a:latin typeface="Book Antiqua" panose="02040602050305030304" pitchFamily="18" charset="0"/>
            </a:endParaRPr>
          </a:p>
          <a:p>
            <a:pPr eaLnBrk="1" hangingPunct="1"/>
            <a:endParaRPr lang="en-US" altLang="ru-RU" sz="2400">
              <a:latin typeface="Book Antiqua" panose="0204060205030503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В автомобильных двигателях </a:t>
            </a:r>
          </a:p>
          <a:p>
            <a:pPr algn="ctr" eaLnBrk="1" hangingPunct="1"/>
            <a:r>
              <a:rPr lang="en-US" altLang="ru-RU" sz="2400" b="1" i="1">
                <a:latin typeface="Book Antiqua" panose="02040602050305030304" pitchFamily="18" charset="0"/>
              </a:rPr>
              <a:t>[pV] </a:t>
            </a:r>
            <a:r>
              <a:rPr lang="en-US" altLang="ru-RU" sz="2400">
                <a:latin typeface="Book Antiqua" panose="02040602050305030304" pitchFamily="18" charset="0"/>
              </a:rPr>
              <a:t>= 25…35 </a:t>
            </a:r>
            <a:r>
              <a:rPr lang="ru-RU" altLang="ru-RU" sz="2400">
                <a:latin typeface="Times New Roman" panose="02020603050405020304" pitchFamily="18" charset="0"/>
              </a:rPr>
              <a:t>МПа м/с</a:t>
            </a:r>
            <a:endParaRPr lang="en-US" altLang="ru-RU" sz="2400">
              <a:latin typeface="Book Antiqua" panose="02040602050305030304" pitchFamily="18" charset="0"/>
            </a:endParaRPr>
          </a:p>
        </p:txBody>
      </p:sp>
      <p:sp>
        <p:nvSpPr>
          <p:cNvPr id="2872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3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3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87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graphicFrame>
        <p:nvGraphicFramePr>
          <p:cNvPr id="28734" name="Object 17"/>
          <p:cNvGraphicFramePr>
            <a:graphicFrameLocks noChangeAspect="1"/>
          </p:cNvGraphicFramePr>
          <p:nvPr/>
        </p:nvGraphicFramePr>
        <p:xfrm>
          <a:off x="2857500" y="2643188"/>
          <a:ext cx="3633788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36" name="Формула" r:id="rId3" imgW="1600200" imgH="431800" progId="Equation.3">
                  <p:embed/>
                </p:oleObj>
              </mc:Choice>
              <mc:Fallback>
                <p:oleObj name="Формула" r:id="rId3" imgW="1600200" imgH="431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0" y="2643188"/>
                        <a:ext cx="3633788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125413" y="85725"/>
            <a:ext cx="8750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Расчет подшипников скольжения при граничном и полужидкостном трении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3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4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7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0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7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1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6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7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3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4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5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49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1" name="TextBox 57"/>
          <p:cNvSpPr txBox="1">
            <a:spLocks noChangeArrowheads="1"/>
          </p:cNvSpPr>
          <p:nvPr/>
        </p:nvSpPr>
        <p:spPr bwMode="auto">
          <a:xfrm>
            <a:off x="214313" y="1285875"/>
            <a:ext cx="8572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	</a:t>
            </a:r>
            <a:r>
              <a:rPr lang="en-US" altLang="ru-RU" sz="2400" b="1" i="1">
                <a:latin typeface="Book Antiqua" panose="02040602050305030304" pitchFamily="18" charset="0"/>
              </a:rPr>
              <a:t>[pV]  </a:t>
            </a:r>
            <a:r>
              <a:rPr lang="ru-RU" altLang="ru-RU" sz="2400">
                <a:latin typeface="Times New Roman" panose="02020603050405020304" pitchFamily="18" charset="0"/>
              </a:rPr>
              <a:t>и </a:t>
            </a:r>
            <a:r>
              <a:rPr lang="en-US" altLang="ru-RU" sz="2400" b="1" i="1">
                <a:latin typeface="Book Antiqua" panose="02040602050305030304" pitchFamily="18" charset="0"/>
              </a:rPr>
              <a:t>[p]</a:t>
            </a:r>
            <a:r>
              <a:rPr lang="ru-RU" altLang="ru-RU" sz="2400">
                <a:latin typeface="Times New Roman" panose="02020603050405020304" pitchFamily="18" charset="0"/>
              </a:rPr>
              <a:t> выбирают в зависимости от материала вкладыша:</a:t>
            </a:r>
          </a:p>
        </p:txBody>
      </p:sp>
      <p:sp>
        <p:nvSpPr>
          <p:cNvPr id="2975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2975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graphicFrame>
        <p:nvGraphicFramePr>
          <p:cNvPr id="64" name="Таблица 63"/>
          <p:cNvGraphicFramePr>
            <a:graphicFrameLocks noGrp="1"/>
          </p:cNvGraphicFramePr>
          <p:nvPr/>
        </p:nvGraphicFramePr>
        <p:xfrm>
          <a:off x="714375" y="2214563"/>
          <a:ext cx="7929563" cy="4187825"/>
        </p:xfrm>
        <a:graphic>
          <a:graphicData uri="http://schemas.openxmlformats.org/drawingml/2006/table">
            <a:tbl>
              <a:tblPr/>
              <a:tblGrid>
                <a:gridCol w="2928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4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19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 вкладыша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м/с,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более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[p]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[pV]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МПа м/с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Бр0Ф10-1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Бронза БрAЖ9-4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Баббит Б-16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72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Металлокерамика (бронзографит)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1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Полиамид АК-7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0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9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100000"/>
                        <a:buFont typeface="Wingdings 3" panose="050401020108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5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D5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125413" y="85725"/>
            <a:ext cx="87503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Расчет подшипников скольжения при граничном и полужидкостном трении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4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5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6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3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5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6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4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59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1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4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6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0" name="TextBox 57"/>
          <p:cNvSpPr txBox="1">
            <a:spLocks noChangeArrowheads="1"/>
          </p:cNvSpPr>
          <p:nvPr/>
        </p:nvSpPr>
        <p:spPr bwMode="auto">
          <a:xfrm>
            <a:off x="357188" y="1214438"/>
            <a:ext cx="8001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	В гидростатических подшипниках (ГСП) для уравновешивания внешней нагрузки  избыточное давление между валом и подшипником создается путем подачи масла от насоса под давлением. Вал при этом плавает на гидростатической подушке.</a:t>
            </a:r>
          </a:p>
        </p:txBody>
      </p:sp>
      <p:sp>
        <p:nvSpPr>
          <p:cNvPr id="3077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07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0788" name="Picture 4" descr="Fig_17-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143250"/>
            <a:ext cx="5434013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107950" y="119063"/>
            <a:ext cx="8750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Гидростатические подшипники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47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49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0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5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0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6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7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69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0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7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1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3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5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8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8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2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4" name="TextBox 57"/>
          <p:cNvSpPr txBox="1">
            <a:spLocks noChangeArrowheads="1"/>
          </p:cNvSpPr>
          <p:nvPr/>
        </p:nvSpPr>
        <p:spPr bwMode="auto">
          <a:xfrm>
            <a:off x="357188" y="1214438"/>
            <a:ext cx="8572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	Подшипник полного охвата обеспечивает центрирование вала (радиальное смещение цапфы вызывает повышение давления в зазорах и возникают силы, которые стремятся возобновить центральное положение вала).</a:t>
            </a:r>
          </a:p>
        </p:txBody>
      </p:sp>
      <p:sp>
        <p:nvSpPr>
          <p:cNvPr id="317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0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18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31812" name="Picture 2" descr="Fig_17-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286125"/>
            <a:ext cx="7658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Rectangle 22"/>
          <p:cNvSpPr>
            <a:spLocks noChangeArrowheads="1"/>
          </p:cNvSpPr>
          <p:nvPr/>
        </p:nvSpPr>
        <p:spPr bwMode="auto">
          <a:xfrm>
            <a:off x="214313" y="188913"/>
            <a:ext cx="87503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Гидростатические подшипники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2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3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4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7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4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8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1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3" name="Rectangle 1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4" name="Rectangle 1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79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7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0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0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2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18" name="TextBox 57"/>
          <p:cNvSpPr txBox="1">
            <a:spLocks noChangeArrowheads="1"/>
          </p:cNvSpPr>
          <p:nvPr/>
        </p:nvSpPr>
        <p:spPr bwMode="auto">
          <a:xfrm>
            <a:off x="357188" y="1214438"/>
            <a:ext cx="80010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</a:rPr>
              <a:t>Преимущества ГСП: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1. Коэффициент трения очень мал, при трогании с места близок к нулю.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2. Износ практически отсутствует.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3. Необходима меньшая точность изготовления (больше зазор).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4. Обеспечивается высокая точность вращения вала за счёт его самоустановки.</a:t>
            </a:r>
          </a:p>
          <a:p>
            <a:pPr algn="ctr" eaLnBrk="1" hangingPunct="1"/>
            <a:r>
              <a:rPr lang="ru-RU" altLang="ru-RU" sz="2400">
                <a:latin typeface="Times New Roman" panose="02020603050405020304" pitchFamily="18" charset="0"/>
              </a:rPr>
              <a:t>Недостатки ГСП: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1. Сложность и дороговизна системы смазки.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2. Пониженная надежность, так как дроссели часто засоряются.</a:t>
            </a:r>
          </a:p>
          <a:p>
            <a:pPr algn="just"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3281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2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3283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70" name="Rectangle 22"/>
          <p:cNvSpPr>
            <a:spLocks noChangeArrowheads="1"/>
          </p:cNvSpPr>
          <p:nvPr/>
        </p:nvSpPr>
        <p:spPr bwMode="auto">
          <a:xfrm>
            <a:off x="142875" y="190500"/>
            <a:ext cx="8750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Гидростатические подшипники</a:t>
            </a:r>
            <a:endParaRPr lang="uk-UA" altLang="ru-RU" sz="36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/>
          </p:cNvSpPr>
          <p:nvPr>
            <p:ph idx="1"/>
          </p:nvPr>
        </p:nvSpPr>
        <p:spPr>
          <a:xfrm>
            <a:off x="457200" y="836613"/>
            <a:ext cx="8686800" cy="547211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mtClean="0"/>
              <a:t>    </a:t>
            </a:r>
            <a:r>
              <a:rPr lang="ru-RU" altLang="ru-RU" sz="2800" smtClean="0"/>
              <a:t>Подшипник скольжения представляет собой корпус, имеющий цилиндрическое отверстие, в которое вставляется вкладыш из антифрикционного материала и смазывающее устройство. Между валом и отверстием втулки подшипника имеется зазор, который позволяет свободно вращаться валу. </a:t>
            </a:r>
            <a:endParaRPr lang="uk-UA" altLang="ru-RU" sz="2800" smtClean="0"/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0" y="115888"/>
            <a:ext cx="9144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800" b="1" smtClean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Конструкция подшипника скольжения</a:t>
            </a:r>
            <a:endParaRPr lang="uk-UA" altLang="ru-RU" sz="3800" b="1" smtClean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4" name="Picture 6" descr="Подшипники сколь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49"/>
          <a:stretch>
            <a:fillRect/>
          </a:stretch>
        </p:blipFill>
        <p:spPr bwMode="auto">
          <a:xfrm>
            <a:off x="4595813" y="3500438"/>
            <a:ext cx="44148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Подшипник скольжения_конструкц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27475"/>
            <a:ext cx="314960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1276" name="Rectangle 1"/>
          <p:cNvSpPr>
            <a:spLocks noChangeArrowheads="1"/>
          </p:cNvSpPr>
          <p:nvPr/>
        </p:nvSpPr>
        <p:spPr bwMode="auto">
          <a:xfrm>
            <a:off x="463550" y="815975"/>
            <a:ext cx="82169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ПС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uk-UA" altLang="ru-RU" sz="2400">
                <a:latin typeface="Times New Roman" panose="02020603050405020304" pitchFamily="18" charset="0"/>
              </a:rPr>
              <a:t>1. П</a:t>
            </a:r>
            <a:r>
              <a:rPr lang="ru-RU" altLang="ru-RU" sz="2400">
                <a:latin typeface="Times New Roman" panose="02020603050405020304" pitchFamily="18" charset="0"/>
              </a:rPr>
              <a:t>ри высоких угловых скоростях и постоянной нагрузке без частых пусков-остановок имеют меньшие габариты.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2. Единственный возможный вариант опор при разъёме вдоль образующей (коленвалы).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3. Практически неограниченный срок службы.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4. Возможна работа в агрессивной среде.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5. Меньшие радиальные размеры.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6. Надежность в высокоскоростных приводах за счёт стабильности параметров.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7. Способны воспринимать значительные ударные и вибрационные нагрузки.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8. Бесшумность.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8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2300" name="Rectangle 1"/>
          <p:cNvSpPr>
            <a:spLocks noChangeArrowheads="1"/>
          </p:cNvSpPr>
          <p:nvPr/>
        </p:nvSpPr>
        <p:spPr bwMode="auto">
          <a:xfrm>
            <a:off x="463550" y="1143000"/>
            <a:ext cx="82169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altLang="ru-RU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Недостатки ПС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altLang="ru-RU" sz="24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1. Сложный пуск – требуется или подача жидкости под давлением, или установка подшипников качения, отключаемых при достижении рабочей частоты вращения.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2. Требуются системы подачи и отвода жидкости.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3. КПД ниже, чем у ПК.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4. Высокие требования к соосности вала и подшипника, что удорожает производство.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5. Используют дефицитные цветные материалы.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6. Сравнительно большие осевые размеры. 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7. Высокие требования к температуре и чистоте смазки.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21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23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3324" name="Rectangle 1"/>
          <p:cNvSpPr>
            <a:spLocks noChangeArrowheads="1"/>
          </p:cNvSpPr>
          <p:nvPr/>
        </p:nvSpPr>
        <p:spPr bwMode="auto">
          <a:xfrm>
            <a:off x="463550" y="655638"/>
            <a:ext cx="8216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применения ПС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altLang="ru-RU" sz="2800">
              <a:latin typeface="Times New Roman" panose="02020603050405020304" pitchFamily="18" charset="0"/>
            </a:endParaRP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1. Разъемные подшипники для коленчатых валов.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2. Подшипники для особо быстроходных валов, если долговечность подшипников качения недостаточна (</a:t>
            </a:r>
            <a:r>
              <a:rPr lang="en-US" altLang="ru-RU" sz="2400">
                <a:latin typeface="Times New Roman" panose="02020603050405020304" pitchFamily="18" charset="0"/>
              </a:rPr>
              <a:t>V&gt;30</a:t>
            </a:r>
            <a:r>
              <a:rPr lang="ru-RU" altLang="ru-RU" sz="2400">
                <a:latin typeface="Times New Roman" panose="02020603050405020304" pitchFamily="18" charset="0"/>
              </a:rPr>
              <a:t>  м/с).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3. Гидростатические подшипники для особоточных и плавных вращений.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4. Подшипники для валов особенно большого диаметра.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5. Подшипники с малыми диаметральными габаритами.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6. Подшипники, подверженные ударным и вибрационным нагрузкам.</a:t>
            </a:r>
          </a:p>
          <a:p>
            <a:pPr eaLnBrk="1" hangingPunct="1"/>
            <a:r>
              <a:rPr lang="ru-RU" altLang="ru-RU" sz="2400">
                <a:latin typeface="Times New Roman" panose="02020603050405020304" pitchFamily="18" charset="0"/>
              </a:rPr>
              <a:t>7. Быстроходные газовые подшипники.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400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Область применения ПС</a:t>
            </a:r>
            <a:endParaRPr lang="uk-UA" altLang="ru-RU" sz="4000" smtClean="0">
              <a:solidFill>
                <a:srgbClr val="00B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uk-UA" altLang="ru-RU" smtClean="0"/>
          </a:p>
        </p:txBody>
      </p:sp>
      <p:pic>
        <p:nvPicPr>
          <p:cNvPr id="14340" name="Picture 4" descr="ПС_Вал Жесткого ди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28775"/>
            <a:ext cx="3598863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Наконечник тяги с П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08525"/>
            <a:ext cx="35988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Вентилятор компьютера с П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0526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Коленва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2385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5371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pic>
        <p:nvPicPr>
          <p:cNvPr id="15372" name="Picture 1" descr="Fig_17-001_аб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544638"/>
            <a:ext cx="8769350" cy="3324225"/>
          </a:xfrm>
          <a:prstGeom prst="rect">
            <a:avLst/>
          </a:prstGeom>
          <a:solidFill>
            <a:schemeClr val="accent1">
              <a:alpha val="3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TextBox 22"/>
          <p:cNvSpPr txBox="1">
            <a:spLocks noChangeArrowheads="1"/>
          </p:cNvSpPr>
          <p:nvPr/>
        </p:nvSpPr>
        <p:spPr bwMode="auto">
          <a:xfrm>
            <a:off x="214313" y="5072063"/>
            <a:ext cx="8715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400">
                <a:latin typeface="Times New Roman" panose="02020603050405020304" pitchFamily="18" charset="0"/>
              </a:rPr>
              <a:t>Поверхность вала, передающая радиальные нагрузки, называется шипом, а опорная поверхность – радиальным подшипником. Поверхность вала, передающая осевые нагрузки, называется пятой, а опорная поверхность – подпятником.</a:t>
            </a: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179388" y="115888"/>
            <a:ext cx="87503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Классификация: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 направлению воспринимаемой нагрузки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89" name="Rectangle 6"/>
          <p:cNvSpPr>
            <a:spLocks noChangeArrowheads="1"/>
          </p:cNvSpPr>
          <p:nvPr/>
        </p:nvSpPr>
        <p:spPr bwMode="auto">
          <a:xfrm>
            <a:off x="0" y="10128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3" name="Rectangle 12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Times New Roman" panose="02020603050405020304" pitchFamily="18" charset="0"/>
            </a:endParaRPr>
          </a:p>
        </p:txBody>
      </p:sp>
      <p:graphicFrame>
        <p:nvGraphicFramePr>
          <p:cNvPr id="26" name="Схема 25"/>
          <p:cNvGraphicFramePr/>
          <p:nvPr/>
        </p:nvGraphicFramePr>
        <p:xfrm>
          <a:off x="357158" y="1397000"/>
          <a:ext cx="821537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179388" y="115888"/>
            <a:ext cx="87503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Классификация:</a:t>
            </a:r>
          </a:p>
          <a:p>
            <a:pPr algn="ctr" eaLnBrk="1" hangingPunct="1">
              <a:defRPr/>
            </a:pPr>
            <a:r>
              <a:rPr lang="ru-RU" altLang="ru-RU" sz="3200" b="1" dirty="0">
                <a:solidFill>
                  <a:srgbClr val="C5260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по конструкции вкладыша</a:t>
            </a:r>
            <a:endParaRPr lang="uk-UA" altLang="ru-RU" sz="3200" b="1" dirty="0">
              <a:solidFill>
                <a:srgbClr val="C5260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5467</TotalTime>
  <Words>923</Words>
  <Application>Microsoft Office PowerPoint</Application>
  <PresentationFormat>Экран (4:3)</PresentationFormat>
  <Paragraphs>170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Symbol</vt:lpstr>
      <vt:lpstr>Book Antiqua</vt:lpstr>
      <vt:lpstr>Солнцестояние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Область применения 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DreamLair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Детали машин и основы конструирования</dc:title>
  <dc:creator>Ковеза</dc:creator>
  <cp:lastModifiedBy>HomeUser</cp:lastModifiedBy>
  <cp:revision>122</cp:revision>
  <dcterms:created xsi:type="dcterms:W3CDTF">2011-08-30T15:30:23Z</dcterms:created>
  <dcterms:modified xsi:type="dcterms:W3CDTF">2021-01-10T11:42:57Z</dcterms:modified>
</cp:coreProperties>
</file>