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unknown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9" r:id="rId13"/>
    <p:sldId id="268" r:id="rId14"/>
    <p:sldId id="270" r:id="rId15"/>
    <p:sldId id="271" r:id="rId16"/>
    <p:sldId id="280" r:id="rId17"/>
    <p:sldId id="28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60"/>
  </p:normalViewPr>
  <p:slideViewPr>
    <p:cSldViewPr>
      <p:cViewPr varScale="1">
        <p:scale>
          <a:sx n="88" d="100"/>
          <a:sy n="88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A62F-78CE-4D3C-BD40-25CFDE6C7CD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8725-0BDB-4063-8162-DC67E2F99D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A62F-78CE-4D3C-BD40-25CFDE6C7CD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8725-0BDB-4063-8162-DC67E2F99D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A62F-78CE-4D3C-BD40-25CFDE6C7CD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8725-0BDB-4063-8162-DC67E2F99D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A62F-78CE-4D3C-BD40-25CFDE6C7CD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8725-0BDB-4063-8162-DC67E2F99D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A62F-78CE-4D3C-BD40-25CFDE6C7CD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8725-0BDB-4063-8162-DC67E2F99D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A62F-78CE-4D3C-BD40-25CFDE6C7CD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8725-0BDB-4063-8162-DC67E2F99D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A62F-78CE-4D3C-BD40-25CFDE6C7CD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8725-0BDB-4063-8162-DC67E2F99D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A62F-78CE-4D3C-BD40-25CFDE6C7CD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8725-0BDB-4063-8162-DC67E2F99D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A62F-78CE-4D3C-BD40-25CFDE6C7CD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8725-0BDB-4063-8162-DC67E2F99D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A62F-78CE-4D3C-BD40-25CFDE6C7CD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8725-0BDB-4063-8162-DC67E2F99D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A62F-78CE-4D3C-BD40-25CFDE6C7CD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B188725-0BDB-4063-8162-DC67E2F99D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97FA62F-78CE-4D3C-BD40-25CFDE6C7CD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B188725-0BDB-4063-8162-DC67E2F99D0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900igr.net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4.xml"/><Relationship Id="rId6" Type="http://schemas.openxmlformats.org/officeDocument/2006/relationships/slide" Target="slide23.xml"/><Relationship Id="rId5" Type="http://schemas.openxmlformats.org/officeDocument/2006/relationships/image" Target="../media/image31.jpeg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1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>
          <a:xfrm>
            <a:off x="611560" y="1700808"/>
            <a:ext cx="8280920" cy="288032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ТЕМА: ФРИКЦИОННЫЕ ПЕРЕДАЧИ И ВАРИАТОРЫ.ЗУБЧАТЫЕ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ПЕРЕДАЧИ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5445224"/>
            <a:ext cx="4357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>
            <a:hlinkClick r:id="rId3" tooltip=" Каталог презентаций "/>
          </p:cNvPr>
          <p:cNvSpPr/>
          <p:nvPr/>
        </p:nvSpPr>
        <p:spPr>
          <a:xfrm>
            <a:off x="3898900" y="6477000"/>
            <a:ext cx="1346200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88900" tIns="25400" rIns="88900" bIns="50800" rtlCol="0" anchor="ctr" anchorCtr="1">
            <a:noAutofit/>
          </a:bodyPr>
          <a:lstStyle/>
          <a:p>
            <a:pPr algn="ctr"/>
            <a:r>
              <a:rPr lang="en-US" sz="2000" u="sng" smtClean="0">
                <a:solidFill>
                  <a:srgbClr val="3333CC"/>
                </a:solidFill>
                <a:latin typeface="Arial"/>
              </a:rPr>
              <a:t>900igr.net</a:t>
            </a:r>
            <a:endParaRPr lang="ru-RU" sz="2000" u="sng">
              <a:solidFill>
                <a:srgbClr val="3333CC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0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ГБПОУ СПО Гусиноозёрский Энергетический Техникум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16632"/>
            <a:ext cx="7355160" cy="7806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Виды </a:t>
            </a:r>
            <a:r>
              <a:rPr lang="ru-RU" b="1" dirty="0"/>
              <a:t>зубчатых передач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196752"/>
            <a:ext cx="7920880" cy="1141704"/>
          </a:xfrm>
        </p:spPr>
        <p:txBody>
          <a:bodyPr/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Реечная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передача преобразовывает вращательное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вижение в поступательное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708920"/>
            <a:ext cx="5818973" cy="2868315"/>
          </a:xfrm>
          <a:scene3d>
            <a:camera prst="perspectiveHeroicExtremeLeftFacing"/>
            <a:lightRig rig="threePt" dir="t"/>
          </a:scene3d>
        </p:spPr>
      </p:pic>
      <p:pic>
        <p:nvPicPr>
          <p:cNvPr id="3" name="Объект 2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2342672"/>
            <a:ext cx="3535381" cy="3822632"/>
          </a:xfrm>
        </p:spPr>
      </p:pic>
    </p:spTree>
    <p:extLst>
      <p:ext uri="{BB962C8B-B14F-4D97-AF65-F5344CB8AC3E}">
        <p14:creationId xmlns="" xmlns:p14="http://schemas.microsoft.com/office/powerpoint/2010/main" val="11117881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1560" y="476672"/>
            <a:ext cx="8305800" cy="72234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ПАРАМЕТРЫ ЗУБЧАТЫХ КОЛЁС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237" t="2660" r="4557" b="2960"/>
          <a:stretch/>
        </p:blipFill>
        <p:spPr>
          <a:xfrm>
            <a:off x="395536" y="1436459"/>
            <a:ext cx="5486401" cy="5029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012160" y="1556791"/>
            <a:ext cx="2592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модуль зацепления 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Улыбающееся лицо 10">
            <a:hlinkClick r:id="rId3" action="ppaction://hlinksldjump"/>
          </p:cNvPr>
          <p:cNvSpPr/>
          <p:nvPr/>
        </p:nvSpPr>
        <p:spPr>
          <a:xfrm>
            <a:off x="8346839" y="1780508"/>
            <a:ext cx="492895" cy="506671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156177" y="2996952"/>
            <a:ext cx="2016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Z –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число зубьев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00914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90" y="161392"/>
            <a:ext cx="2403512" cy="24035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013176"/>
            <a:ext cx="83058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Модуль – число, показывающее сколько мм диаметра делительной окружности приходится на один зуб зубчатого колеса.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Зная модуль, можно выбрать соответствующий режущий инструмент для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зготовления зубчатого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олеса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лыбающееся лицо 2">
            <a:hlinkClick r:id="rId3" action="ppaction://hlinksldjump"/>
          </p:cNvPr>
          <p:cNvSpPr/>
          <p:nvPr/>
        </p:nvSpPr>
        <p:spPr>
          <a:xfrm>
            <a:off x="6156176" y="568288"/>
            <a:ext cx="1121862" cy="113042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557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72234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ФОРМУЛЫ ДЛЯ РАСЧЁТОВ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83220"/>
            <a:ext cx="3312368" cy="53726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541" y="1196752"/>
            <a:ext cx="3601307" cy="53488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5739514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ПРАКТИЧЕСКОЕ ПРИМЕНЕНИЕ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оническая передача в затворе плотины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716016" y="1700808"/>
            <a:ext cx="4041775" cy="654843"/>
          </a:xfrm>
        </p:spPr>
        <p:txBody>
          <a:bodyPr>
            <a:normAutofit fontScale="92500"/>
          </a:bodyPr>
          <a:lstStyle/>
          <a:p>
            <a:r>
              <a:rPr lang="ru-RU" dirty="0"/>
              <a:t>в</a:t>
            </a:r>
            <a:r>
              <a:rPr lang="ru-RU" dirty="0" smtClean="0"/>
              <a:t> редукторах автомобилей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9" y="2996953"/>
            <a:ext cx="4427459" cy="2650012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2609"/>
            <a:ext cx="4041775" cy="2950495"/>
          </a:xfrm>
        </p:spPr>
      </p:pic>
    </p:spTree>
    <p:extLst>
      <p:ext uri="{BB962C8B-B14F-4D97-AF65-F5344CB8AC3E}">
        <p14:creationId xmlns="" xmlns:p14="http://schemas.microsoft.com/office/powerpoint/2010/main" val="134367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1268413"/>
            <a:ext cx="4040188" cy="660400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Коробка передач транспортных средств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5102225" y="1196975"/>
            <a:ext cx="4041775" cy="65405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Часовой механизм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925" y="2659063"/>
            <a:ext cx="3775075" cy="355600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7963"/>
            <a:ext cx="3678238" cy="3560762"/>
          </a:xfrm>
        </p:spPr>
      </p:pic>
    </p:spTree>
    <p:extLst>
      <p:ext uri="{BB962C8B-B14F-4D97-AF65-F5344CB8AC3E}">
        <p14:creationId xmlns="" xmlns:p14="http://schemas.microsoft.com/office/powerpoint/2010/main" val="67800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229600" cy="115212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Рассмотрим работу редуктора, который содержит зубчатые передачи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Видео редуктор.mp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55576" y="1124744"/>
            <a:ext cx="7692700" cy="5127848"/>
          </a:xfrm>
        </p:spPr>
      </p:pic>
    </p:spTree>
    <p:extLst>
      <p:ext uri="{BB962C8B-B14F-4D97-AF65-F5344CB8AC3E}">
        <p14:creationId xmlns="" xmlns:p14="http://schemas.microsoft.com/office/powerpoint/2010/main" val="422715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728192"/>
          </a:xfrm>
          <a:solidFill>
            <a:schemeClr val="lt1">
              <a:alpha val="2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Рассчитайте 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основные параметры зубчатого колеса по приведённым выше формулам, если известно: модуль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зацепления 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m=3, число зубьев 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=50 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начертите эскиз колеса по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образцу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52936"/>
            <a:ext cx="4335044" cy="33843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852936"/>
            <a:ext cx="4355976" cy="34146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5190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63894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ВОПРОСЫ ДЛЯ САМОКОНТРОЛЯ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сли оси валов параллельны, то применяют</a:t>
            </a:r>
          </a:p>
          <a:p>
            <a:pPr marL="0" indent="0">
              <a:buNone/>
            </a:pPr>
            <a:endParaRPr lang="ru-RU" dirty="0" smtClean="0"/>
          </a:p>
          <a:p>
            <a:pPr marL="514350" indent="-514350">
              <a:buFont typeface="+mj-lt"/>
              <a:buAutoNum type="alphaUcPeriod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онические передачи</a:t>
            </a:r>
          </a:p>
          <a:p>
            <a:pPr marL="514350" indent="-514350">
              <a:buFont typeface="+mj-lt"/>
              <a:buAutoNum type="alphaUcPeriod"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ервячные передачи      </a:t>
            </a:r>
          </a:p>
          <a:p>
            <a:pPr marL="514350" indent="-514350">
              <a:buFont typeface="+mj-lt"/>
              <a:buAutoNum type="alphaUcPeriod"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цилиндрические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476672"/>
            <a:ext cx="864096" cy="1157272"/>
          </a:xfrm>
          <a:prstGeom prst="rect">
            <a:avLst/>
          </a:prstGeom>
        </p:spPr>
      </p:pic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51" y="2952085"/>
            <a:ext cx="771144" cy="513588"/>
          </a:xfrm>
          <a:prstGeom prst="rect">
            <a:avLst/>
          </a:prstGeom>
        </p:spPr>
      </p:pic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124" y="3942588"/>
            <a:ext cx="771144" cy="513588"/>
          </a:xfrm>
          <a:prstGeom prst="rect">
            <a:avLst/>
          </a:prstGeom>
        </p:spPr>
      </p:pic>
      <p:pic>
        <p:nvPicPr>
          <p:cNvPr id="7" name="Рисунок 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479" y="4806684"/>
            <a:ext cx="771144" cy="5135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861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993" y="548680"/>
            <a:ext cx="3744416" cy="3744416"/>
          </a:xfrm>
          <a:prstGeom prst="rect">
            <a:avLst/>
          </a:prstGeom>
        </p:spPr>
      </p:pic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 rot="10800000">
            <a:off x="7380312" y="60212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318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3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700" y="188640"/>
            <a:ext cx="8229600" cy="2016224"/>
          </a:xfrm>
        </p:spPr>
        <p:txBody>
          <a:bodyPr>
            <a:normAutofit/>
          </a:bodyPr>
          <a:lstStyle/>
          <a:p>
            <a:r>
              <a:rPr lang="ru-RU" b="1" dirty="0" smtClean="0"/>
              <a:t>«</a:t>
            </a:r>
            <a:r>
              <a:rPr lang="ru-RU" b="1" dirty="0" smtClean="0"/>
              <a:t>Зубчатые передачи»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492896"/>
            <a:ext cx="8229600" cy="331236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 урока:  Урок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изучения новых знаний (ключевых компетенций) с первичной проверкой их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понимания</a:t>
            </a:r>
          </a:p>
          <a:p>
            <a:pPr lvl="0">
              <a:buFont typeface="Wingdings" pitchFamily="2" charset="2"/>
              <a:buChar char="v"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урока:</a:t>
            </a:r>
          </a:p>
          <a:p>
            <a:pPr>
              <a:buFont typeface="Wingdings" pitchFamily="2" charset="2"/>
              <a:buChar char="v"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урока:</a:t>
            </a:r>
          </a:p>
          <a:p>
            <a:pPr>
              <a:buFont typeface="Wingdings" pitchFamily="2" charset="2"/>
              <a:buChar char="v"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урока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3947057" y="4223880"/>
            <a:ext cx="576064" cy="3186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3949436" y="4713164"/>
            <a:ext cx="57606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>
            <a:hlinkClick r:id="rId5" action="ppaction://hlinksldjump"/>
          </p:cNvPr>
          <p:cNvSpPr/>
          <p:nvPr/>
        </p:nvSpPr>
        <p:spPr>
          <a:xfrm>
            <a:off x="3949436" y="5373216"/>
            <a:ext cx="57606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rId6" action="ppaction://hlinksldjump" highlightClick="1"/>
          </p:cNvPr>
          <p:cNvSpPr/>
          <p:nvPr/>
        </p:nvSpPr>
        <p:spPr>
          <a:xfrm>
            <a:off x="7596336" y="5949280"/>
            <a:ext cx="1008112" cy="6463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8170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781" y="836712"/>
            <a:ext cx="4823096" cy="36724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6169036"/>
      </p:ext>
    </p:extLst>
  </p:cSld>
  <p:clrMapOvr>
    <a:masterClrMapping/>
  </p:clrMapOvr>
  <p:transition spd="slow"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 какому виду передач относится данное изображение?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427984" y="1916832"/>
            <a:ext cx="4038600" cy="4434840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ru-RU" dirty="0" smtClean="0"/>
              <a:t>Коническая передача</a:t>
            </a:r>
          </a:p>
          <a:p>
            <a:pPr marL="514350" indent="-514350">
              <a:buFont typeface="+mj-lt"/>
              <a:buAutoNum type="alphaUcPeriod"/>
            </a:pPr>
            <a:endParaRPr lang="ru-RU" dirty="0"/>
          </a:p>
          <a:p>
            <a:pPr marL="514350" indent="-514350">
              <a:buFont typeface="+mj-lt"/>
              <a:buAutoNum type="alphaUcPeriod"/>
            </a:pPr>
            <a:r>
              <a:rPr lang="ru-RU" dirty="0" smtClean="0"/>
              <a:t>Винтовая передача</a:t>
            </a:r>
          </a:p>
          <a:p>
            <a:pPr marL="514350" indent="-514350">
              <a:buFont typeface="+mj-lt"/>
              <a:buAutoNum type="alphaUcPeriod"/>
            </a:pPr>
            <a:endParaRPr lang="ru-RU" dirty="0"/>
          </a:p>
          <a:p>
            <a:pPr marL="514350" indent="-514350">
              <a:buFont typeface="+mj-lt"/>
              <a:buAutoNum type="alphaUcPeriod"/>
            </a:pPr>
            <a:r>
              <a:rPr lang="ru-RU" dirty="0" smtClean="0"/>
              <a:t>Червячная передача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29" y="332656"/>
            <a:ext cx="893440" cy="1196571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08920"/>
            <a:ext cx="4196432" cy="2797621"/>
          </a:xfrm>
        </p:spPr>
      </p:pic>
      <p:pic>
        <p:nvPicPr>
          <p:cNvPr id="9" name="Рисунок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469" y="1951108"/>
            <a:ext cx="611560" cy="407304"/>
          </a:xfrm>
          <a:prstGeom prst="rect">
            <a:avLst/>
          </a:prstGeom>
        </p:spPr>
      </p:pic>
      <p:pic>
        <p:nvPicPr>
          <p:cNvPr id="10" name="Рисунок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203" y="2996952"/>
            <a:ext cx="611560" cy="407304"/>
          </a:xfrm>
          <a:prstGeom prst="rect">
            <a:avLst/>
          </a:prstGeom>
        </p:spPr>
      </p:pic>
      <p:pic>
        <p:nvPicPr>
          <p:cNvPr id="11" name="Рисунок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469" y="3933056"/>
            <a:ext cx="611560" cy="4073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193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35" y="1268760"/>
            <a:ext cx="3386859" cy="3168352"/>
          </a:xfrm>
          <a:prstGeom prst="rect">
            <a:avLst/>
          </a:prstGeom>
        </p:spPr>
      </p:pic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 rot="10800000">
            <a:off x="7380312" y="5877272"/>
            <a:ext cx="978408" cy="484632"/>
          </a:xfrm>
          <a:prstGeom prst="rightArrow">
            <a:avLst>
              <a:gd name="adj1" fmla="val 50000"/>
              <a:gd name="adj2" fmla="val 513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004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196752"/>
            <a:ext cx="2952328" cy="2952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8643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4621" y="1077883"/>
            <a:ext cx="712879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Wingdings" pitchFamily="2" charset="2"/>
              <a:buChar char="§"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внимание и активизировать познавательную активность  учащихся </a:t>
            </a:r>
          </a:p>
          <a:p>
            <a:pPr marL="457200" lvl="0" indent="-457200" algn="just">
              <a:buFont typeface="Wingdings" pitchFamily="2" charset="2"/>
              <a:buChar char="§"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практических навыков в расчётах основных параметров зубчатых колёс </a:t>
            </a:r>
          </a:p>
          <a:p>
            <a:pPr marL="457200" indent="-457200" algn="just">
              <a:buFont typeface="Wingdings" pitchFamily="2" charset="2"/>
              <a:buChar char="§"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Привлечение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внимания и интереса к изучению таких предметов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техническая механика,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инженерная графика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Wingdings" pitchFamily="2" charset="2"/>
              <a:buChar char="§"/>
            </a:pPr>
            <a:endParaRPr lang="ru-RU" sz="3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1" y="5229200"/>
            <a:ext cx="1357883" cy="1357883"/>
          </a:xfrm>
          <a:prstGeom prst="rect">
            <a:avLst/>
          </a:prstGeom>
        </p:spPr>
      </p:pic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5796136" y="6093296"/>
            <a:ext cx="737232" cy="61036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342928" y="244762"/>
            <a:ext cx="32552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УРОКА</a:t>
            </a:r>
            <a:endParaRPr lang="ru-RU" sz="36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54277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0.gstatic.com/images?q=tbn:ANd9GcT2BzIBEAW3hM9urMi5tv8uIENjsST4FYqcFKCst8gw3EiJq5-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915" y="0"/>
            <a:ext cx="2646086" cy="2420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5256584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 УРОКА</a:t>
            </a:r>
          </a:p>
        </p:txBody>
      </p:sp>
      <p:sp>
        <p:nvSpPr>
          <p:cNvPr id="410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Изучение устройства и принципа работы зубчатой передачи </a:t>
            </a:r>
          </a:p>
          <a:p>
            <a:pPr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Расчёт зубчатой передачи</a:t>
            </a:r>
          </a:p>
          <a:p>
            <a:pPr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Выполнение сборочного чертежа зубчатой передачи</a:t>
            </a:r>
          </a:p>
          <a:p>
            <a:pPr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de-DE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риобретени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de-DE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первого самостоятельного опыта в разработке моделей деталей и сборочных единиц</a:t>
            </a:r>
            <a:r>
              <a:rPr lang="ru-RU" b="1" dirty="0" smtClean="0"/>
              <a:t>.</a:t>
            </a:r>
          </a:p>
        </p:txBody>
      </p:sp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804248" y="5877272"/>
            <a:ext cx="898400" cy="61036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6493" y="1628800"/>
            <a:ext cx="8305800" cy="3816424"/>
          </a:xfrm>
        </p:spPr>
        <p:txBody>
          <a:bodyPr>
            <a:normAutofit fontScale="9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/>
              <a:t>1.	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Организационный момент.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2.	Подготовка учащихся к работе на основном этапе урока.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3.	Изучение нового материала.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4.	Закрепление новых знаний, умений навыков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5.	Подведение итогов урока: рефлексия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деятельности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6.	Инструктаж о домашнем задании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78021" y="548680"/>
            <a:ext cx="4732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УРОКА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460" y="4922469"/>
            <a:ext cx="1137164" cy="1368151"/>
          </a:xfrm>
          <a:prstGeom prst="rect">
            <a:avLst/>
          </a:prstGeom>
        </p:spPr>
      </p:pic>
      <p:sp>
        <p:nvSpPr>
          <p:cNvPr id="7" name="Управляющая кнопка: назад 6">
            <a:hlinkClick r:id="rId3" action="ppaction://hlinksldjump" highlightClick="1"/>
          </p:cNvPr>
          <p:cNvSpPr/>
          <p:nvPr/>
        </p:nvSpPr>
        <p:spPr>
          <a:xfrm>
            <a:off x="4788024" y="5999362"/>
            <a:ext cx="754384" cy="52120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4120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4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305800" cy="2868928"/>
          </a:xfrm>
          <a:solidFill>
            <a:schemeClr val="bg1">
              <a:alpha val="37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Зубчатая передача – это механизм, в состав которого входят зубчатые колёса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Назначение: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передача вращательного движения между валами,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преобразование вращательного движения в поступательное и наоборот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07127" y="722931"/>
            <a:ext cx="7632848" cy="1634480"/>
          </a:xfrm>
          <a:prstGeom prst="roundRect">
            <a:avLst/>
          </a:prstGeom>
          <a:solidFill>
            <a:schemeClr val="bg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49465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/>
          <a:lstStyle/>
          <a:p>
            <a:r>
              <a:rPr lang="ru-RU" b="1" dirty="0" smtClean="0"/>
              <a:t>     Виды зубчатых передач</a:t>
            </a: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323528" y="1052736"/>
            <a:ext cx="8352928" cy="15841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оси валов параллельны, то применяют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цилиндрические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убчатые передачи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67" y="3068960"/>
            <a:ext cx="4848799" cy="3024336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885" y="3284984"/>
            <a:ext cx="3405977" cy="2376264"/>
          </a:xfrm>
        </p:spPr>
      </p:pic>
    </p:spTree>
    <p:extLst>
      <p:ext uri="{BB962C8B-B14F-4D97-AF65-F5344CB8AC3E}">
        <p14:creationId xmlns="" xmlns:p14="http://schemas.microsoft.com/office/powerpoint/2010/main" val="388958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ВИДЫ ЗУБЧАТЫХ ПЕРЕДАЧ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Если оси валов пересекаются, то используют  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КОНИЧЕСКИЕ ЗУБЧАТЫЕ ПЕРЕДАЧИ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78918"/>
            <a:ext cx="4464496" cy="387036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132856"/>
            <a:ext cx="4738844" cy="3456384"/>
          </a:xfrm>
        </p:spPr>
      </p:pic>
    </p:spTree>
    <p:extLst>
      <p:ext uri="{BB962C8B-B14F-4D97-AF65-F5344CB8AC3E}">
        <p14:creationId xmlns="" xmlns:p14="http://schemas.microsoft.com/office/powerpoint/2010/main" val="7571845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5144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ВИДЫ ЗУБЧАТЫХ ПЕРЕДАЧ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если оси валов скрещиваются (обычно под прямым углом), то применяют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червячные передачи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636912"/>
            <a:ext cx="4670740" cy="3405067"/>
          </a:xfrm>
          <a:scene3d>
            <a:camera prst="isometricOffAxis2Left"/>
            <a:lightRig rig="threePt" dir="t"/>
          </a:scene3d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08" y="2780928"/>
            <a:ext cx="4834103" cy="3456384"/>
          </a:xfrm>
        </p:spPr>
      </p:pic>
    </p:spTree>
    <p:extLst>
      <p:ext uri="{BB962C8B-B14F-4D97-AF65-F5344CB8AC3E}">
        <p14:creationId xmlns="" xmlns:p14="http://schemas.microsoft.com/office/powerpoint/2010/main" val="41531749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981</TotalTime>
  <Words>269</Words>
  <Application>Microsoft Office PowerPoint</Application>
  <PresentationFormat>Экран (4:3)</PresentationFormat>
  <Paragraphs>55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ТЕМА: ФРИКЦИОННЫЕ ПЕРЕДАЧИ И ВАРИАТОРЫ.ЗУБЧАТЫЕ ПЕРЕДАЧИ</vt:lpstr>
      <vt:lpstr>«Зубчатые передачи»</vt:lpstr>
      <vt:lpstr>Слайд 3</vt:lpstr>
      <vt:lpstr> ЗАДАЧИ УРОКА</vt:lpstr>
      <vt:lpstr>1. Организационный момент.  2. Подготовка учащихся к работе на основном этапе урока.  3. Изучение нового материала.  4. Закрепление новых знаний, умений навыков 5. Подведение итогов урока: рефлексия                  деятельности 6. Инструктаж о домашнем задании</vt:lpstr>
      <vt:lpstr>Зубчатая передача – это механизм, в состав которого входят зубчатые колёса.  Назначение: передача вращательного движения между валами, преобразование вращательного движения в поступательное и наоборот </vt:lpstr>
      <vt:lpstr>     Виды зубчатых передач</vt:lpstr>
      <vt:lpstr>           ВИДЫ ЗУБЧАТЫХ ПЕРЕДАЧ Если оси валов пересекаются, то используют                    КОНИЧЕСКИЕ ЗУБЧАТЫЕ ПЕРЕДАЧИ</vt:lpstr>
      <vt:lpstr>       ВИДЫ ЗУБЧАТЫХ ПЕРЕДАЧ          если оси валов скрещиваются (обычно под прямым углом), то применяют червячные передачи</vt:lpstr>
      <vt:lpstr>        Виды зубчатых передач</vt:lpstr>
      <vt:lpstr>ПАРАМЕТРЫ ЗУБЧАТЫХ КОЛЁС</vt:lpstr>
      <vt:lpstr>Модуль – число, показывающее сколько мм диаметра делительной окружности приходится на один зуб зубчатого колеса.  Зная модуль, можно выбрать соответствующий режущий инструмент для изготовления зубчатого колеса</vt:lpstr>
      <vt:lpstr>         ФОРМУЛЫ ДЛЯ РАСЧЁТОВ </vt:lpstr>
      <vt:lpstr>   ПРАКТИЧЕСКОЕ ПРИМЕНЕНИЕ</vt:lpstr>
      <vt:lpstr>Слайд 15</vt:lpstr>
      <vt:lpstr>Рассмотрим работу редуктора, который содержит зубчатые передачи</vt:lpstr>
      <vt:lpstr>Рассчитайте основные параметры зубчатого колеса по приведённым выше формулам, если известно: модуль зацепления m=3, число зубьев Z=50 и начертите эскиз колеса по образцу</vt:lpstr>
      <vt:lpstr>      ВОПРОСЫ ДЛЯ САМОКОНТРОЛЯ</vt:lpstr>
      <vt:lpstr>Слайд 19</vt:lpstr>
      <vt:lpstr>Слайд 20</vt:lpstr>
      <vt:lpstr>К какому виду передач относится данное изображение?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Зубчатые передачи</dc:title>
  <dc:creator>Черчение</dc:creator>
  <cp:lastModifiedBy>Кабинет №8</cp:lastModifiedBy>
  <cp:revision>112</cp:revision>
  <dcterms:created xsi:type="dcterms:W3CDTF">2012-04-20T11:01:15Z</dcterms:created>
  <dcterms:modified xsi:type="dcterms:W3CDTF">2022-01-28T04:14:20Z</dcterms:modified>
</cp:coreProperties>
</file>