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68" r:id="rId14"/>
    <p:sldId id="270" r:id="rId15"/>
    <p:sldId id="271" r:id="rId16"/>
    <p:sldId id="280" r:id="rId17"/>
    <p:sldId id="28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7FA62F-78CE-4D3C-BD40-25CFDE6C7C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188725-0BDB-4063-8162-DC67E2F99D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image" Target="../media/image31.jpe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611560" y="1700808"/>
            <a:ext cx="8280920" cy="288032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ФРИКЦИОННЫЕ ПЕРЕДАЧИ И ВАРИАТОРЫ.ЗУБЧАТЫЕ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ПЕРЕДАЧИ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4522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ГБПОУ СПО Гусиноозёрский Энергетический Техникум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55160" cy="780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Виды </a:t>
            </a:r>
            <a:r>
              <a:rPr lang="ru-RU" b="1" dirty="0"/>
              <a:t>зубчатых передач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7920880" cy="1141704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Реечная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передача преобразовывает вращательное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вижение в поступательное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5818973" cy="2868315"/>
          </a:xfrm>
          <a:scene3d>
            <a:camera prst="perspectiveHeroicExtremeLeftFacing"/>
            <a:lightRig rig="threePt" dir="t"/>
          </a:scene3d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342672"/>
            <a:ext cx="3535381" cy="3822632"/>
          </a:xfrm>
        </p:spPr>
      </p:pic>
    </p:spTree>
    <p:extLst>
      <p:ext uri="{BB962C8B-B14F-4D97-AF65-F5344CB8AC3E}">
        <p14:creationId xmlns="" xmlns:p14="http://schemas.microsoft.com/office/powerpoint/2010/main" val="1111788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05800" cy="7223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ПАРАМЕТРЫ ЗУБЧАТЫХ КОЛЁС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37" t="2660" r="4557" b="2960"/>
          <a:stretch/>
        </p:blipFill>
        <p:spPr>
          <a:xfrm>
            <a:off x="395536" y="1436459"/>
            <a:ext cx="5486401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2160" y="1556791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зацепления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лыбающееся лицо 10">
            <a:hlinkClick r:id="rId3" action="ppaction://hlinksldjump"/>
          </p:cNvPr>
          <p:cNvSpPr/>
          <p:nvPr/>
        </p:nvSpPr>
        <p:spPr>
          <a:xfrm>
            <a:off x="8346839" y="1780508"/>
            <a:ext cx="492895" cy="506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56177" y="299695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 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число зубьев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091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0" y="161392"/>
            <a:ext cx="2403512" cy="2403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3058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Модуль – число, показывающее сколько мм диаметра делительной окружности приходится на один зуб зубчатого колеса.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Зная модуль, можно выбрать соответствующий режущий инструмент для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зготовления зубчатого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олеса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6156176" y="568288"/>
            <a:ext cx="1121862" cy="11304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55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23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ФОРМУЛЫ ДЛЯ РАСЧЁТОВ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83220"/>
            <a:ext cx="3312368" cy="5372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41" y="1196752"/>
            <a:ext cx="3601307" cy="5348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73951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ПРАКТИЧЕСКОЕ ПРИМЕНЕНИЕ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оническая передача в затворе плотины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6016" y="1700808"/>
            <a:ext cx="4041775" cy="654843"/>
          </a:xfrm>
        </p:spPr>
        <p:txBody>
          <a:bodyPr>
            <a:normAutofit fontScale="92500"/>
          </a:bodyPr>
          <a:lstStyle/>
          <a:p>
            <a:r>
              <a:rPr lang="ru-RU" dirty="0"/>
              <a:t>в</a:t>
            </a:r>
            <a:r>
              <a:rPr lang="ru-RU" dirty="0" smtClean="0"/>
              <a:t> редукторах автомобилей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" y="2996953"/>
            <a:ext cx="4427459" cy="265001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2609"/>
            <a:ext cx="4041775" cy="2950495"/>
          </a:xfrm>
        </p:spPr>
      </p:pic>
    </p:spTree>
    <p:extLst>
      <p:ext uri="{BB962C8B-B14F-4D97-AF65-F5344CB8AC3E}">
        <p14:creationId xmlns="" xmlns:p14="http://schemas.microsoft.com/office/powerpoint/2010/main" val="13436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4040188" cy="66040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Коробка передач транспортных средств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102225" y="1196975"/>
            <a:ext cx="4041775" cy="654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Часовой механизм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25" y="2659063"/>
            <a:ext cx="3775075" cy="3556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963"/>
            <a:ext cx="3678238" cy="3560762"/>
          </a:xfrm>
        </p:spPr>
      </p:pic>
    </p:spTree>
    <p:extLst>
      <p:ext uri="{BB962C8B-B14F-4D97-AF65-F5344CB8AC3E}">
        <p14:creationId xmlns="" xmlns:p14="http://schemas.microsoft.com/office/powerpoint/2010/main" val="6780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Рассмотрим работу редуктора, который содержит зубчатые передачи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Видео редуктор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5576" y="1124744"/>
            <a:ext cx="7692700" cy="5127848"/>
          </a:xfrm>
        </p:spPr>
      </p:pic>
    </p:spTree>
    <p:extLst>
      <p:ext uri="{BB962C8B-B14F-4D97-AF65-F5344CB8AC3E}">
        <p14:creationId xmlns="" xmlns:p14="http://schemas.microsoft.com/office/powerpoint/2010/main" val="42271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28192"/>
          </a:xfrm>
          <a:solidFill>
            <a:schemeClr val="lt1">
              <a:alpha val="2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Рассчитайте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параметры зубчатого колеса по приведённым выше формулам, если известно: модуль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зацепления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m=3, число зубьев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=50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начертите эскиз колеса по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образцу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4335044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355976" cy="3414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190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389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ВОПРОСЫ ДЛЯ САМОКОНТРОЛЯ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 оси валов параллельны, то применяют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онические передачи</a:t>
            </a:r>
          </a:p>
          <a:p>
            <a:pPr marL="514350" indent="-514350">
              <a:buFont typeface="+mj-lt"/>
              <a:buAutoNum type="alphaU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ервячные передачи      </a:t>
            </a:r>
          </a:p>
          <a:p>
            <a:pPr marL="514350" indent="-514350">
              <a:buFont typeface="+mj-lt"/>
              <a:buAutoNum type="alphaU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цилиндрические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76672"/>
            <a:ext cx="864096" cy="1157272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51" y="2952085"/>
            <a:ext cx="771144" cy="513588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24" y="3942588"/>
            <a:ext cx="771144" cy="513588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79" y="4806684"/>
            <a:ext cx="771144" cy="513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6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93" y="548680"/>
            <a:ext cx="3744416" cy="3744416"/>
          </a:xfrm>
          <a:prstGeom prst="rect">
            <a:avLst/>
          </a:prstGeom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0800000">
            <a:off x="7380312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1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00" y="188640"/>
            <a:ext cx="8229600" cy="2016224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/>
              <a:t>Зубчатые передачи»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3123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урока:  Урок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изучения новых знаний (ключевых компетенций) с первичной проверкой их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понимания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урока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3947057" y="4223880"/>
            <a:ext cx="576064" cy="318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3949436" y="471316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3949436" y="537321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7596336" y="5949280"/>
            <a:ext cx="1008112" cy="6463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817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81" y="836712"/>
            <a:ext cx="4823096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6169036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какому виду передач относится данное изображение?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916832"/>
            <a:ext cx="4038600" cy="443484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Коническая передача</a:t>
            </a:r>
          </a:p>
          <a:p>
            <a:pPr marL="514350" indent="-514350">
              <a:buFont typeface="+mj-lt"/>
              <a:buAutoNum type="alphaUcPeriod"/>
            </a:pPr>
            <a:endParaRPr lang="ru-RU" dirty="0"/>
          </a:p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Винтовая передача</a:t>
            </a:r>
          </a:p>
          <a:p>
            <a:pPr marL="514350" indent="-514350">
              <a:buFont typeface="+mj-lt"/>
              <a:buAutoNum type="alphaUcPeriod"/>
            </a:pPr>
            <a:endParaRPr lang="ru-RU" dirty="0"/>
          </a:p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Червячная передача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29" y="332656"/>
            <a:ext cx="893440" cy="119657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4196432" cy="2797621"/>
          </a:xfr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69" y="1951108"/>
            <a:ext cx="611560" cy="407304"/>
          </a:xfrm>
          <a:prstGeom prst="rect">
            <a:avLst/>
          </a:prstGeom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03" y="2996952"/>
            <a:ext cx="611560" cy="407304"/>
          </a:xfrm>
          <a:prstGeom prst="rect">
            <a:avLst/>
          </a:prstGeom>
        </p:spPr>
      </p:pic>
      <p:pic>
        <p:nvPicPr>
          <p:cNvPr id="11" name="Рисунок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69" y="3933056"/>
            <a:ext cx="611560" cy="407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19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35" y="1268760"/>
            <a:ext cx="3386859" cy="3168352"/>
          </a:xfrm>
          <a:prstGeom prst="rect">
            <a:avLst/>
          </a:prstGeom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0800000">
            <a:off x="7380312" y="5877272"/>
            <a:ext cx="978408" cy="484632"/>
          </a:xfrm>
          <a:prstGeom prst="rightArrow">
            <a:avLst>
              <a:gd name="adj1" fmla="val 50000"/>
              <a:gd name="adj2" fmla="val 51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0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64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621" y="1077883"/>
            <a:ext cx="71287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внимание и активизировать познавательную активность  учащихся 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практических навыков в расчётах основных параметров зубчатых колёс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внимания и интереса к изучению таких предметов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механика,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инженерная графика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§"/>
            </a:pP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5229200"/>
            <a:ext cx="1357883" cy="1357883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5796136" y="6093296"/>
            <a:ext cx="737232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42928" y="244762"/>
            <a:ext cx="3255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427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T2BzIBEAW3hM9urMi5tv8uIENjsST4FYqcFKCst8gw3EiJq5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15" y="0"/>
            <a:ext cx="2646086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2565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УРОКА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устройства и принципа работы зубчатой передачи </a:t>
            </a:r>
          </a:p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Расчёт зубчатой передачи</a:t>
            </a:r>
          </a:p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сборочного чертежа зубчатой передачи</a:t>
            </a:r>
          </a:p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риобретени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первого самостоятельного опыта в разработке моделей деталей и сборочных единиц</a:t>
            </a:r>
            <a:r>
              <a:rPr lang="ru-RU" b="1" dirty="0" smtClean="0"/>
              <a:t>.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6804248" y="5877272"/>
            <a:ext cx="898400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6493" y="1628800"/>
            <a:ext cx="8305800" cy="3816424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1.	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Организационный момент.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	Подготовка учащихся к работе на основном этапе урока.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	Изучение нового материала.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	Закрепление новых знаний, умений навыков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	Подведение итогов урока: рефлексия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деятельности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	Инструктаж о домашнем задании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21" y="548680"/>
            <a:ext cx="473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УРОКА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60" y="4922469"/>
            <a:ext cx="1137164" cy="1368151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4788024" y="5999362"/>
            <a:ext cx="754384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412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305800" cy="2868928"/>
          </a:xfrm>
          <a:solidFill>
            <a:schemeClr val="bg1">
              <a:alpha val="37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Зубчатая передача – это механизм, в состав которого входят зубчатые колёса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Назначение: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передача вращательного движения между валами,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преобразование вращательного движения в поступательное и наоборот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7127" y="722931"/>
            <a:ext cx="7632848" cy="1634480"/>
          </a:xfrm>
          <a:prstGeom prst="roundRect">
            <a:avLst/>
          </a:prstGeom>
          <a:solidFill>
            <a:schemeClr val="bg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946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b="1" dirty="0" smtClean="0"/>
              <a:t>     Виды зубчатых передач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23528" y="1052736"/>
            <a:ext cx="8352928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оси валов параллельны, то применяют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цилиндрические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убчатые передачи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7" y="3068960"/>
            <a:ext cx="4848799" cy="302433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85" y="3284984"/>
            <a:ext cx="3405977" cy="2376264"/>
          </a:xfrm>
        </p:spPr>
      </p:pic>
    </p:spTree>
    <p:extLst>
      <p:ext uri="{BB962C8B-B14F-4D97-AF65-F5344CB8AC3E}">
        <p14:creationId xmlns="" xmlns:p14="http://schemas.microsoft.com/office/powerpoint/2010/main" val="3889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ВИДЫ ЗУБЧАТЫХ ПЕРЕДАЧ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Если оси валов пересекаются, то используют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КОНИЧЕСКИЕ ЗУБЧАТЫЕ ПЕРЕДАЧИ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78918"/>
            <a:ext cx="4464496" cy="38703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32856"/>
            <a:ext cx="4738844" cy="3456384"/>
          </a:xfrm>
        </p:spPr>
      </p:pic>
    </p:spTree>
    <p:extLst>
      <p:ext uri="{BB962C8B-B14F-4D97-AF65-F5344CB8AC3E}">
        <p14:creationId xmlns="" xmlns:p14="http://schemas.microsoft.com/office/powerpoint/2010/main" val="757184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514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ВИДЫ ЗУБЧАТЫХ ПЕРЕДАЧ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оси валов скрещиваются (обычно под прямым углом), то применяют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червячные передачи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670740" cy="3405067"/>
          </a:xfrm>
          <a:scene3d>
            <a:camera prst="isometricOffAxis2Left"/>
            <a:lightRig rig="threePt" dir="t"/>
          </a:scene3d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8" y="2780928"/>
            <a:ext cx="4834103" cy="3456384"/>
          </a:xfrm>
        </p:spPr>
      </p:pic>
    </p:spTree>
    <p:extLst>
      <p:ext uri="{BB962C8B-B14F-4D97-AF65-F5344CB8AC3E}">
        <p14:creationId xmlns="" xmlns:p14="http://schemas.microsoft.com/office/powerpoint/2010/main" val="4153174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981</TotalTime>
  <Words>269</Words>
  <Application>Microsoft Office PowerPoint</Application>
  <PresentationFormat>Экран (4:3)</PresentationFormat>
  <Paragraphs>55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ТЕМА: ФРИКЦИОННЫЕ ПЕРЕДАЧИ И ВАРИАТОРЫ.ЗУБЧАТЫЕ ПЕРЕДАЧИ</vt:lpstr>
      <vt:lpstr>«Зубчатые передачи»</vt:lpstr>
      <vt:lpstr>Слайд 3</vt:lpstr>
      <vt:lpstr> ЗАДАЧИ УРОКА</vt:lpstr>
      <vt:lpstr>1. Организационный момент.  2. Подготовка учащихся к работе на основном этапе урока.  3. Изучение нового материала.  4. Закрепление новых знаний, умений навыков 5. Подведение итогов урока: рефлексия                  деятельности 6. Инструктаж о домашнем задании</vt:lpstr>
      <vt:lpstr>Зубчатая передача – это механизм, в состав которого входят зубчатые колёса.  Назначение: передача вращательного движения между валами, преобразование вращательного движения в поступательное и наоборот </vt:lpstr>
      <vt:lpstr>     Виды зубчатых передач</vt:lpstr>
      <vt:lpstr>           ВИДЫ ЗУБЧАТЫХ ПЕРЕДАЧ Если оси валов пересекаются, то используют                    КОНИЧЕСКИЕ ЗУБЧАТЫЕ ПЕРЕДАЧИ</vt:lpstr>
      <vt:lpstr>       ВИДЫ ЗУБЧАТЫХ ПЕРЕДАЧ          если оси валов скрещиваются (обычно под прямым углом), то применяют червячные передачи</vt:lpstr>
      <vt:lpstr>        Виды зубчатых передач</vt:lpstr>
      <vt:lpstr>ПАРАМЕТРЫ ЗУБЧАТЫХ КОЛЁС</vt:lpstr>
      <vt:lpstr>Модуль – число, показывающее сколько мм диаметра делительной окружности приходится на один зуб зубчатого колеса.  Зная модуль, можно выбрать соответствующий режущий инструмент для изготовления зубчатого колеса</vt:lpstr>
      <vt:lpstr>         ФОРМУЛЫ ДЛЯ РАСЧЁТОВ </vt:lpstr>
      <vt:lpstr>   ПРАКТИЧЕСКОЕ ПРИМЕНЕНИЕ</vt:lpstr>
      <vt:lpstr>Слайд 15</vt:lpstr>
      <vt:lpstr>Рассмотрим работу редуктора, который содержит зубчатые передачи</vt:lpstr>
      <vt:lpstr>Рассчитайте основные параметры зубчатого колеса по приведённым выше формулам, если известно: модуль зацепления m=3, число зубьев Z=50 и начертите эскиз колеса по образцу</vt:lpstr>
      <vt:lpstr>      ВОПРОСЫ ДЛЯ САМОКОНТРОЛЯ</vt:lpstr>
      <vt:lpstr>Слайд 19</vt:lpstr>
      <vt:lpstr>Слайд 20</vt:lpstr>
      <vt:lpstr>К какому виду передач относится данное изображение?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Зубчатые передачи</dc:title>
  <dc:creator>Черчение</dc:creator>
  <cp:lastModifiedBy>Кабинет №8</cp:lastModifiedBy>
  <cp:revision>112</cp:revision>
  <dcterms:created xsi:type="dcterms:W3CDTF">2012-04-20T11:01:15Z</dcterms:created>
  <dcterms:modified xsi:type="dcterms:W3CDTF">2022-01-28T04:14:20Z</dcterms:modified>
</cp:coreProperties>
</file>