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4" autoAdjust="0"/>
  </p:normalViewPr>
  <p:slideViewPr>
    <p:cSldViewPr>
      <p:cViewPr varScale="1">
        <p:scale>
          <a:sx n="61" d="100"/>
          <a:sy n="61" d="100"/>
        </p:scale>
        <p:origin x="-16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5048E-58F1-488D-A076-36194009B958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D26AA-1D9F-43DB-9F3D-401C028089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Numerals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Имя числительное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321F08"/>
                </a:solidFill>
                <a:latin typeface="Arial"/>
                <a:ea typeface="Times New Roman"/>
                <a:cs typeface="Times New Roman"/>
              </a:rPr>
              <a:t>ФУНКЦИИ ЧИСЛИТЕЛЬНОГО В ПРЕДЛОЖЕНИИ</a:t>
            </a:r>
            <a:br>
              <a:rPr lang="ru-RU" sz="5400" dirty="0"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340768"/>
          <a:ext cx="8208912" cy="5296592"/>
        </p:xfrm>
        <a:graphic>
          <a:graphicData uri="http://schemas.openxmlformats.org/drawingml/2006/table">
            <a:tbl>
              <a:tblPr/>
              <a:tblGrid>
                <a:gridCol w="580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4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3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6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Подлежащее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were absent from the le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20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ture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Трое отсутствовали на лекции.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Дополнение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How many books did you take from the library?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took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Сколько книг вы взяли в библиотеке?  Я взял три.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6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Определение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second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lesson begins at eleven o</a:t>
                      </a:r>
                      <a:r>
                        <a:rPr lang="en-US" sz="2000" b="1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clock.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Второй урок начинается в одиннадцать часов.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4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Именная часть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составного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сказуемого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Five times five is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twenty-five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Пятью пять 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двадцать пять.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ДРОБИ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070366"/>
              </p:ext>
            </p:extLst>
          </p:nvPr>
        </p:nvGraphicFramePr>
        <p:xfrm>
          <a:off x="467544" y="908719"/>
          <a:ext cx="8496944" cy="4896827"/>
        </p:xfrm>
        <a:graphic>
          <a:graphicData uri="http://schemas.openxmlformats.org/drawingml/2006/table">
            <a:tbl>
              <a:tblPr/>
              <a:tblGrid>
                <a:gridCol w="161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4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90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826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ПРОСТЫЕ ДРОБИ (THE FRACTIONS)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ПИШЕТСЯ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ЧИТАЕТСЯ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ПИШЕТСЯ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ЧИТАЕТСЯ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4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1/10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1/100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1/1225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half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third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fourth/quarter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fifth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tenth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twenty-fifth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hundredth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 (one) thousand two hundred and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twenty-fifth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2/3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3/4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4/7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7/18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9/10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1/2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2/5 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ton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1/4 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kilometre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1/2 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kilometre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 thirds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 fourths/quarters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four sevenths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seven eighteenths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 tenths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 and a half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 and a quarter/fourth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 fifths of a ton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quarter of a </a:t>
                      </a:r>
                      <a:r>
                        <a:rPr lang="en-US" sz="20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kilometre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half a </a:t>
                      </a:r>
                      <a:r>
                        <a:rPr lang="en-US" sz="20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kilometre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ДЕСЯТИЧНЫЕ ДРОБИ</a:t>
            </a:r>
            <a:r>
              <a:rPr lang="en-US" sz="3200" b="1" dirty="0"/>
              <a:t> (THE DECIMAL FRACTIONS)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60" y="1556792"/>
          <a:ext cx="7992888" cy="4568952"/>
        </p:xfrm>
        <a:graphic>
          <a:graphicData uri="http://schemas.openxmlformats.org/drawingml/2006/table">
            <a:tbl>
              <a:tblPr/>
              <a:tblGrid>
                <a:gridCol w="2936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5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1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ОСОБЕННОСТИ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ПИШЕТСЯ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ЧИТАЕТСЯ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десятичных дробях в английском языке ставится точка (point) вместо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запятой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3.215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53.75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(zero) point two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point two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(zero) point five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 point four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 point two one five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fifty-three point seven five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ДАТЫ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1484785"/>
          <a:ext cx="7848872" cy="4689925"/>
        </p:xfrm>
        <a:graphic>
          <a:graphicData uri="http://schemas.openxmlformats.org/drawingml/2006/table">
            <a:tbl>
              <a:tblPr/>
              <a:tblGrid>
                <a:gridCol w="4344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4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ПИШЕТСЯ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ЧИТАЕТСЯ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7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1612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1812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1941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1960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1905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sixteen twelve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eighteen twelve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nineteen forty-one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nineteen sixty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nineteen hundred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nineteen o [</a:t>
                      </a:r>
                      <a:r>
                        <a:rPr lang="en-US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əu</a:t>
                      </a: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] five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315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таком чтении слово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year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год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не добавляется: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Pushkin was born in seventeen ninety-nine.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Пушкин родился в 1799 году.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476672"/>
          <a:ext cx="8568952" cy="5123688"/>
        </p:xfrm>
        <a:graphic>
          <a:graphicData uri="http://schemas.openxmlformats.org/drawingml/2006/table">
            <a:tbl>
              <a:tblPr/>
              <a:tblGrid>
                <a:gridCol w="692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6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44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N. B.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2000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год </a:t>
                      </a:r>
                      <a:r>
                        <a:rPr lang="ru-RU" sz="2400" b="1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year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Начиная с 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2001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годы читаются как количественные числительные: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2007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seven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Начиная с 2010 года всё чаще встречается чтение года как двух чисел: </a:t>
                      </a:r>
                      <a:b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2014 -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fourteen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2020 -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b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b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Так, к примеру, 2013 год можно прочитать как 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year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thirteen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либо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thirteen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916863"/>
              </p:ext>
            </p:extLst>
          </p:nvPr>
        </p:nvGraphicFramePr>
        <p:xfrm>
          <a:off x="467544" y="764704"/>
          <a:ext cx="7536160" cy="5544617"/>
        </p:xfrm>
        <a:graphic>
          <a:graphicData uri="http://schemas.openxmlformats.org/drawingml/2006/table">
            <a:tbl>
              <a:tblPr/>
              <a:tblGrid>
                <a:gridCol w="2768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7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0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204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ОБОЗНАЧЕНИЕ И ЧТЕНИЕ ДАТ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ПИШЕТСЯ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ЧИТАЕТСЯ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ПЕРЕВОД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25th July, 1976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July 25 (25th</a:t>
                      </a:r>
                      <a:r>
                        <a:rPr lang="en-US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), 1976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twenty-fifth of July, nineteen seventy-six;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July the twenty-fifth, nineteen seventy-six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 июля 1976 года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АНГЛИЙСКИЕ МЕРЫ И ИХ ЭКВИВАЛЕНТЫ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412776"/>
          <a:ext cx="8064896" cy="5332426"/>
        </p:xfrm>
        <a:graphic>
          <a:graphicData uri="http://schemas.openxmlformats.org/drawingml/2006/table">
            <a:tbl>
              <a:tblPr/>
              <a:tblGrid>
                <a:gridCol w="3665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МЕРА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ЭКВИВАЛЕНТ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inch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дюйм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2.54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centimetres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2,54 см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foot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фут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30.4799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centimetres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30,4799 см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yard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ярд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0.914399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metre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0,914399 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mile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миля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1.609344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kilometres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1,609344 км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ounce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унция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28.35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grams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28,35 г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pound</a:t>
                      </a:r>
                      <a:r>
                        <a:rPr lang="ru-RU" sz="24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фунт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453.59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grams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453,59 г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Именем </a:t>
            </a:r>
            <a:r>
              <a:rPr lang="ru-RU" b="1" dirty="0"/>
              <a:t>числительным</a:t>
            </a:r>
            <a:r>
              <a:rPr lang="ru-RU" dirty="0"/>
              <a:t> называется часть речи, которая обозначает количество или порядок предметов.</a:t>
            </a:r>
            <a:br>
              <a:rPr lang="ru-RU" dirty="0"/>
            </a:br>
            <a:endParaRPr lang="ru-RU" dirty="0"/>
          </a:p>
          <a:p>
            <a:r>
              <a:rPr lang="ru-RU" b="1" dirty="0"/>
              <a:t>Имена числительные делятся </a:t>
            </a:r>
            <a:r>
              <a:rPr lang="ru-RU" dirty="0"/>
              <a:t>на </a:t>
            </a:r>
            <a:r>
              <a:rPr lang="ru-RU" i="1" dirty="0"/>
              <a:t>количественные</a:t>
            </a:r>
            <a:r>
              <a:rPr lang="ru-RU" dirty="0"/>
              <a:t> (</a:t>
            </a:r>
            <a:r>
              <a:rPr lang="ru-RU" dirty="0" err="1"/>
              <a:t>Cardinal</a:t>
            </a:r>
            <a:r>
              <a:rPr lang="ru-RU" dirty="0"/>
              <a:t> </a:t>
            </a:r>
            <a:r>
              <a:rPr lang="ru-RU" dirty="0" err="1"/>
              <a:t>Numerals</a:t>
            </a:r>
            <a:r>
              <a:rPr lang="ru-RU" dirty="0"/>
              <a:t>) и </a:t>
            </a:r>
            <a:r>
              <a:rPr lang="ru-RU" i="1" dirty="0"/>
              <a:t>порядковые</a:t>
            </a:r>
            <a:r>
              <a:rPr lang="ru-RU" dirty="0"/>
              <a:t> (</a:t>
            </a:r>
            <a:r>
              <a:rPr lang="ru-RU" dirty="0" err="1"/>
              <a:t>Ordinal</a:t>
            </a:r>
            <a:r>
              <a:rPr lang="ru-RU" dirty="0"/>
              <a:t> </a:t>
            </a:r>
            <a:r>
              <a:rPr lang="ru-RU" dirty="0" err="1"/>
              <a:t>Numerals</a:t>
            </a:r>
            <a:r>
              <a:rPr lang="ru-RU" dirty="0"/>
              <a:t>).</a:t>
            </a:r>
          </a:p>
          <a:p>
            <a:pPr>
              <a:buNone/>
            </a:pPr>
            <a:endParaRPr lang="ru-RU" dirty="0"/>
          </a:p>
          <a:p>
            <a:r>
              <a:rPr lang="ru-RU" i="1" dirty="0"/>
              <a:t>Количественные числительные обозначают количество предметов и отвечают на вопрос </a:t>
            </a:r>
            <a:r>
              <a:rPr lang="ru-RU" b="1" i="1" dirty="0" err="1"/>
              <a:t>how</a:t>
            </a:r>
            <a:r>
              <a:rPr lang="ru-RU" b="1" i="1" dirty="0"/>
              <a:t> </a:t>
            </a:r>
            <a:r>
              <a:rPr lang="ru-RU" b="1" dirty="0" err="1"/>
              <a:t>many</a:t>
            </a:r>
            <a:r>
              <a:rPr lang="ru-RU" dirty="0"/>
              <a:t>? </a:t>
            </a:r>
            <a:r>
              <a:rPr lang="ru-RU" i="1" dirty="0"/>
              <a:t>сколько?</a:t>
            </a: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     Например: </a:t>
            </a:r>
            <a:r>
              <a:rPr lang="ru-RU" b="1" dirty="0" err="1"/>
              <a:t>one</a:t>
            </a:r>
            <a:r>
              <a:rPr lang="ru-RU" dirty="0"/>
              <a:t> </a:t>
            </a:r>
            <a:r>
              <a:rPr lang="ru-RU" i="1" dirty="0"/>
              <a:t>один,</a:t>
            </a:r>
            <a:r>
              <a:rPr lang="ru-RU" dirty="0"/>
              <a:t> </a:t>
            </a:r>
            <a:r>
              <a:rPr lang="ru-RU" b="1" dirty="0" err="1"/>
              <a:t>two</a:t>
            </a:r>
            <a:r>
              <a:rPr lang="ru-RU" dirty="0"/>
              <a:t> </a:t>
            </a:r>
            <a:r>
              <a:rPr lang="ru-RU" i="1" dirty="0"/>
              <a:t>два,</a:t>
            </a:r>
            <a:r>
              <a:rPr lang="ru-RU" dirty="0"/>
              <a:t> </a:t>
            </a:r>
            <a:r>
              <a:rPr lang="ru-RU" b="1" dirty="0" err="1"/>
              <a:t>three</a:t>
            </a:r>
            <a:r>
              <a:rPr lang="ru-RU" dirty="0"/>
              <a:t> </a:t>
            </a:r>
            <a:r>
              <a:rPr lang="ru-RU" i="1" dirty="0"/>
              <a:t>три</a:t>
            </a:r>
            <a:r>
              <a:rPr lang="ru-RU" dirty="0"/>
              <a:t> и т. д.</a:t>
            </a:r>
          </a:p>
          <a:p>
            <a:pPr>
              <a:buNone/>
            </a:pPr>
            <a:br>
              <a:rPr lang="ru-RU" dirty="0"/>
            </a:br>
            <a:endParaRPr lang="ru-RU" dirty="0"/>
          </a:p>
          <a:p>
            <a:r>
              <a:rPr lang="ru-RU" dirty="0"/>
              <a:t>Порядковые числительные обозначают порядок предметов и от</a:t>
            </a:r>
            <a:r>
              <a:rPr lang="ru-RU" b="1" i="1" dirty="0"/>
              <a:t>­</a:t>
            </a:r>
            <a:r>
              <a:rPr lang="ru-RU" dirty="0"/>
              <a:t>вечают на вопрос </a:t>
            </a:r>
            <a:r>
              <a:rPr lang="ru-RU" b="1" dirty="0" err="1"/>
              <a:t>which</a:t>
            </a:r>
            <a:r>
              <a:rPr lang="ru-RU" b="1" dirty="0"/>
              <a:t>?</a:t>
            </a:r>
            <a:r>
              <a:rPr lang="ru-RU" dirty="0"/>
              <a:t> </a:t>
            </a:r>
            <a:r>
              <a:rPr lang="ru-RU" i="1" dirty="0"/>
              <a:t>который?</a:t>
            </a: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     Например: </a:t>
            </a:r>
            <a:r>
              <a:rPr lang="ru-RU" b="1" dirty="0" err="1"/>
              <a:t>first</a:t>
            </a:r>
            <a:r>
              <a:rPr lang="ru-RU" b="1" dirty="0"/>
              <a:t> </a:t>
            </a:r>
            <a:r>
              <a:rPr lang="ru-RU" i="1" dirty="0"/>
              <a:t>первый,</a:t>
            </a:r>
            <a:r>
              <a:rPr lang="ru-RU" dirty="0"/>
              <a:t> </a:t>
            </a:r>
            <a:r>
              <a:rPr lang="ru-RU" b="1" dirty="0" err="1"/>
              <a:t>second</a:t>
            </a:r>
            <a:r>
              <a:rPr lang="ru-RU" dirty="0"/>
              <a:t> </a:t>
            </a:r>
            <a:r>
              <a:rPr lang="ru-RU" i="1" dirty="0"/>
              <a:t>второй,</a:t>
            </a:r>
            <a:r>
              <a:rPr lang="ru-RU" dirty="0"/>
              <a:t> </a:t>
            </a:r>
            <a:r>
              <a:rPr lang="ru-RU" b="1" dirty="0" err="1"/>
              <a:t>third</a:t>
            </a:r>
            <a:r>
              <a:rPr lang="ru-RU" b="1" dirty="0"/>
              <a:t> </a:t>
            </a:r>
            <a:r>
              <a:rPr lang="ru-RU" i="1" dirty="0"/>
              <a:t>третий</a:t>
            </a:r>
            <a:r>
              <a:rPr lang="ru-RU" dirty="0"/>
              <a:t> и т. </a:t>
            </a:r>
            <a:r>
              <a:rPr lang="ru-RU" dirty="0" err="1"/>
              <a:t>д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Простые числительные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628800"/>
          <a:ext cx="6720408" cy="4884420"/>
        </p:xfrm>
        <a:graphic>
          <a:graphicData uri="http://schemas.openxmlformats.org/drawingml/2006/table">
            <a:tbl>
              <a:tblPr/>
              <a:tblGrid>
                <a:gridCol w="6720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3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0 - 12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853">
                <a:tc>
                  <a:txBody>
                    <a:bodyPr/>
                    <a:lstStyle/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0 — zero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 — one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 — two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 — three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— four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 — five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 — six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 — seven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 — eight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 — nine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 — ten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 — eleven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 — </a:t>
                      </a:r>
                      <a:r>
                        <a:rPr lang="ru-RU" sz="18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twelve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Простые числительные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484784"/>
          <a:ext cx="6096000" cy="3938016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2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321F0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13 - 19 (+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teen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7318">
                <a:tc>
                  <a:txBody>
                    <a:bodyPr/>
                    <a:lstStyle/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 — thirteen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 — fourteen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 — fifteen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 — sixteen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 — seventeen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 — eighteen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 —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nineteen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Простые числительные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412776"/>
          <a:ext cx="6096000" cy="541020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35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90 (+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ty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100, 1000, 1000000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5742">
                <a:tc>
                  <a:txBody>
                    <a:bodyPr/>
                    <a:lstStyle/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 — twenty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 — thirty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 — forty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 — fifty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 — sixty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 — seventy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80 — eighty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 — ninety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 — one (a) hundred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1,000 — one (a) thousand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90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1,000,000 — one (a) million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1,000,000,000 — a (one) milliard (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Англии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); a (one) billion (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США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21F08"/>
                </a:solidFill>
                <a:latin typeface="Arial"/>
                <a:ea typeface="Times New Roman"/>
                <a:cs typeface="Times New Roman"/>
              </a:rPr>
              <a:t>СОСТАВНЫЕ</a:t>
            </a:r>
            <a:br>
              <a:rPr lang="ru-RU" sz="5400" dirty="0"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55576" y="980728"/>
          <a:ext cx="7704856" cy="5616624"/>
        </p:xfrm>
        <a:graphic>
          <a:graphicData uri="http://schemas.openxmlformats.org/drawingml/2006/table">
            <a:tbl>
              <a:tblPr/>
              <a:tblGrid>
                <a:gridCol w="770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 Составные числительные 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от 20 до 100 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образуются так же, как и в русском языке: 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25 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PhoneticTM"/>
                          <a:ea typeface="Times New Roman"/>
                          <a:cs typeface="Arial"/>
                        </a:rPr>
                        <a:t>-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twenty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five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93 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PhoneticTM"/>
                          <a:ea typeface="Times New Roman"/>
                          <a:cs typeface="Arial"/>
                        </a:rPr>
                        <a:t>-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ninety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 В составных числительных после 100 перед десятками, а если их нет, то перед единицами, ставится союз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 375 (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three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hundred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seventy-five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), 2941 (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two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hundred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forty-one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1772816"/>
          <a:ext cx="8208912" cy="4095700"/>
        </p:xfrm>
        <a:graphic>
          <a:graphicData uri="http://schemas.openxmlformats.org/drawingml/2006/table">
            <a:tbl>
              <a:tblPr/>
              <a:tblGrid>
                <a:gridCol w="820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8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N. B.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Числительные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hundred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million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не приобретают окончание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как показатель </a:t>
                      </a:r>
                      <a:r>
                        <a:rPr lang="ru-RU" sz="2400" u="none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множественного числа, 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однако если эти слова выполняют функцию существительных, т. е. перед ними нет числительного (а после них обычно стоит предлог 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), то во множественном числе добавляется </a:t>
                      </a:r>
                      <a:r>
                        <a:rPr lang="ru-RU" sz="24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hundred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people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сотни людей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thousand</a:t>
                      </a:r>
                      <a:r>
                        <a:rPr lang="ru-RU" sz="24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words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4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тысячи слов</a:t>
                      </a:r>
                      <a:r>
                        <a:rPr lang="ru-RU" sz="24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Порядковые числительные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образуются от соответствующих количественных числительных путем прибавления суффикса </a:t>
            </a:r>
            <a:r>
              <a:rPr lang="ru-RU" dirty="0" err="1">
                <a:solidFill>
                  <a:srgbClr val="C00000"/>
                </a:solidFill>
              </a:rPr>
              <a:t>th</a:t>
            </a:r>
            <a:r>
              <a:rPr lang="ru-RU" dirty="0">
                <a:solidFill>
                  <a:srgbClr val="C00000"/>
                </a:solidFill>
              </a:rPr>
              <a:t>:</a:t>
            </a:r>
            <a:r>
              <a:rPr lang="ru-RU" dirty="0"/>
              <a:t> </a:t>
            </a:r>
          </a:p>
          <a:p>
            <a:r>
              <a:rPr lang="ru-RU" dirty="0" err="1"/>
              <a:t>seven</a:t>
            </a:r>
            <a:r>
              <a:rPr lang="ru-RU" dirty="0"/>
              <a:t> — </a:t>
            </a:r>
            <a:r>
              <a:rPr lang="ru-RU" dirty="0" err="1"/>
              <a:t>seven</a:t>
            </a:r>
            <a:r>
              <a:rPr lang="ru-RU" b="1" dirty="0" err="1"/>
              <a:t>th</a:t>
            </a:r>
            <a:r>
              <a:rPr lang="ru-RU" dirty="0"/>
              <a:t> </a:t>
            </a:r>
            <a:r>
              <a:rPr lang="ru-RU" i="1" dirty="0"/>
              <a:t>седьмой</a:t>
            </a:r>
            <a:r>
              <a:rPr lang="ru-RU" dirty="0"/>
              <a:t>, </a:t>
            </a:r>
          </a:p>
          <a:p>
            <a:r>
              <a:rPr lang="ru-RU" dirty="0" err="1"/>
              <a:t>twenty-four</a:t>
            </a:r>
            <a:r>
              <a:rPr lang="ru-RU" dirty="0"/>
              <a:t> </a:t>
            </a:r>
            <a:r>
              <a:rPr lang="ru-RU" b="1" i="1" dirty="0"/>
              <a:t>—</a:t>
            </a:r>
            <a:r>
              <a:rPr lang="ru-RU" dirty="0"/>
              <a:t> </a:t>
            </a:r>
            <a:r>
              <a:rPr lang="ru-RU" dirty="0" err="1"/>
              <a:t>twenty-four</a:t>
            </a:r>
            <a:r>
              <a:rPr lang="ru-RU" b="1" dirty="0" err="1"/>
              <a:t>th</a:t>
            </a:r>
            <a:r>
              <a:rPr lang="ru-RU" b="1" dirty="0"/>
              <a:t> </a:t>
            </a:r>
            <a:r>
              <a:rPr lang="ru-RU" i="1" dirty="0"/>
              <a:t>двадцать</a:t>
            </a:r>
            <a:r>
              <a:rPr lang="ru-RU" dirty="0"/>
              <a:t> </a:t>
            </a:r>
            <a:r>
              <a:rPr lang="ru-RU" i="1" dirty="0"/>
              <a:t>четвертый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60648"/>
          <a:ext cx="8280920" cy="6518686"/>
        </p:xfrm>
        <a:graphic>
          <a:graphicData uri="http://schemas.openxmlformats.org/drawingml/2006/table">
            <a:tbl>
              <a:tblPr/>
              <a:tblGrid>
                <a:gridCol w="585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8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 составных порядковых числительных суффикс -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присоединяется к последнему слову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forty-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sixth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сорок шестой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Перед порядковыми числительными обычно употребляется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none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определенный артикль</a:t>
                      </a:r>
                      <a:endParaRPr lang="ru-RU" sz="2000" b="1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tenth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десятый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6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Десятки, имеющие конечное -</a:t>
                      </a: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ru-RU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меняют его на -</a:t>
                      </a: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ie</a:t>
                      </a:r>
                      <a:r>
                        <a:rPr lang="ru-RU" sz="200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ninety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девяносто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b="1" dirty="0" err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ninetieth</a:t>
                      </a:r>
                      <a:r>
                        <a:rPr lang="ru-RU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девяностый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D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ИСКЛЮЧЕНИЯ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first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первый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second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второй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third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третий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fifth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пятый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ninth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девятый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en-US" sz="2000" b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 twelfth</a:t>
                      </a:r>
                      <a:r>
                        <a:rPr lang="en-US" sz="2000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2000" i="1" dirty="0">
                          <a:solidFill>
                            <a:srgbClr val="321F08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двенадцатый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8E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365</Words>
  <Application>Microsoft Office PowerPoint</Application>
  <PresentationFormat>Экран (4:3)</PresentationFormat>
  <Paragraphs>205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The Numerals</vt:lpstr>
      <vt:lpstr>Презентация PowerPoint</vt:lpstr>
      <vt:lpstr>Простые числительные</vt:lpstr>
      <vt:lpstr>Простые числительные</vt:lpstr>
      <vt:lpstr>Простые числительные</vt:lpstr>
      <vt:lpstr>СОСТАВНЫЕ </vt:lpstr>
      <vt:lpstr>Презентация PowerPoint</vt:lpstr>
      <vt:lpstr>Порядковые числительные</vt:lpstr>
      <vt:lpstr>Презентация PowerPoint</vt:lpstr>
      <vt:lpstr>ФУНКЦИИ ЧИСЛИТЕЛЬНОГО В ПРЕДЛОЖЕНИИ </vt:lpstr>
      <vt:lpstr>ДРОБИ </vt:lpstr>
      <vt:lpstr>ДЕСЯТИЧНЫЕ ДРОБИ (THE DECIMAL FRACTIONS)</vt:lpstr>
      <vt:lpstr>ДАТЫ</vt:lpstr>
      <vt:lpstr>Презентация PowerPoint</vt:lpstr>
      <vt:lpstr>Презентация PowerPoint</vt:lpstr>
      <vt:lpstr>АНГЛИЙСКИЕ МЕРЫ И ИХ ЭКВИВАЛЕНТЫ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Numerals</dc:title>
  <dc:creator>User</dc:creator>
  <cp:lastModifiedBy>Неизвестный пользователь</cp:lastModifiedBy>
  <cp:revision>9</cp:revision>
  <dcterms:created xsi:type="dcterms:W3CDTF">2014-02-12T07:50:09Z</dcterms:created>
  <dcterms:modified xsi:type="dcterms:W3CDTF">2020-10-27T00:33:39Z</dcterms:modified>
</cp:coreProperties>
</file>